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882765B-E7CF-499E-B352-F3033C1B0F49}">
  <a:tblStyle styleId="{C882765B-E7CF-499E-B352-F3033C1B0F49}"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Minamata_disease" TargetMode="External"/><Relationship Id="rId3" Type="http://schemas.openxmlformats.org/officeDocument/2006/relationships/hyperlink" Target="https://en.wikipedia.org/wiki/Kobe_earthquake" TargetMode="External"/><Relationship Id="rId4" Type="http://schemas.openxmlformats.org/officeDocument/2006/relationships/hyperlink" Target="https://thebulletin.org/2026/03/fukushima-at-15-living-with-radioactive-hot-spots-and-stigma/"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d10fb5f450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d10fb5f450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c4ad7575ea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c4ad7575ea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ここで皆さんにお伝えしたいことは、語り部が語ることの重要性です。それについて立命館大学で語り部の記憶の継承について研究されている小川明子教授によると、</a:t>
            </a:r>
            <a:endParaRPr/>
          </a:p>
          <a:p>
            <a:pPr indent="0" lvl="0" marL="0" rtl="0" algn="l">
              <a:spcBef>
                <a:spcPts val="0"/>
              </a:spcBef>
              <a:spcAft>
                <a:spcPts val="0"/>
              </a:spcAft>
              <a:buNone/>
            </a:pPr>
            <a:r>
              <a:rPr lang="en"/>
              <a:t>語り部の重要な特徴は、その語る行為が単なる事実の伝達を超え、感情の伝達や災害を通して得られた教訓の言語化、聴衆との間に生まれる共感の創出にあるとしています。</a:t>
            </a:r>
            <a:endParaRPr/>
          </a:p>
          <a:p>
            <a:pPr indent="0" lvl="0" marL="0" rtl="0" algn="l">
              <a:spcBef>
                <a:spcPts val="0"/>
              </a:spcBef>
              <a:spcAft>
                <a:spcPts val="0"/>
              </a:spcAft>
              <a:buNone/>
            </a:pPr>
            <a:r>
              <a:rPr lang="en"/>
              <a:t>これらの点が、被災地に観光客を連れ、歴史的事実を説明する観光がガイドとの大きな違いであり、語り部は災害の記憶を運ぶ重要な存在と言えるのです。</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c4ad7575ea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c4ad7575ea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solidFill>
                  <a:schemeClr val="dk1"/>
                </a:solidFill>
              </a:rPr>
              <a:t>2014年、長崎市は直接被爆経験を持たない語り手の育成を開始しました。</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300">
                <a:solidFill>
                  <a:schemeClr val="dk1"/>
                </a:solidFill>
              </a:rPr>
              <a:t>それが認定被爆体験伝承者と家族伝承者です。</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300">
                <a:solidFill>
                  <a:schemeClr val="dk1"/>
                </a:solidFill>
              </a:rPr>
              <a:t>約3年間の研修を通じて被爆証言を学び、その語りを再現します。</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300">
                <a:solidFill>
                  <a:schemeClr val="dk1"/>
                </a:solidFill>
              </a:rPr>
              <a:t>ここで重要なのは、継承されるのが証言の内容だけでなく、被爆者が語るという行為そのものでもある点です。</a:t>
            </a:r>
            <a:endParaRPr sz="13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c4ad7575ea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c4ad7575ea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そもそも、口承はどのようにして情報を伝え続けるのでしょうか。</a:t>
            </a:r>
            <a:endParaRPr/>
          </a:p>
          <a:p>
            <a:pPr indent="0" lvl="0" marL="0" rtl="0" algn="l">
              <a:spcBef>
                <a:spcPts val="0"/>
              </a:spcBef>
              <a:spcAft>
                <a:spcPts val="0"/>
              </a:spcAft>
              <a:buNone/>
            </a:pPr>
            <a:r>
              <a:rPr lang="en"/>
              <a:t>本研究では、</a:t>
            </a:r>
            <a:r>
              <a:rPr lang="en"/>
              <a:t>その</a:t>
            </a:r>
            <a:r>
              <a:rPr lang="en"/>
              <a:t>理論的枠組みとして“ミーム理論”を用います。</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c4ad7575ea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c4ad7575ea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00">
                <a:solidFill>
                  <a:schemeClr val="dk1"/>
                </a:solidFill>
              </a:rPr>
              <a:t>ドーキンスは1976年に、“meme（ミーム）”という概念を提唱しました。</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rPr>
              <a:t>これは、文化的情報が遺伝子のように伝播するという考え方です。</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rPr>
              <a:t>つまり、物語や宗教的概念、神の存在といった抽象的なアイデアも、人から人へと模倣を通じて広がり、ある種の“文化的遺伝子”のように振る舞うというものです。</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rPr>
              <a:t>そこでアイデアが生き残るかどうかは三つの要素によります。</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rPr>
              <a:t>持続性・心理的魅力・再現の正確性 です。</a:t>
            </a:r>
            <a:endParaRPr sz="16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重要なのは、アイデアが生き残るためには、必ずしも“完全な正確さ”だけが必要なのではないという点です。</a:t>
            </a:r>
            <a:br>
              <a:rPr lang="en">
                <a:solidFill>
                  <a:schemeClr val="dk1"/>
                </a:solidFill>
              </a:rPr>
            </a:br>
            <a:r>
              <a:rPr lang="en">
                <a:solidFill>
                  <a:schemeClr val="dk1"/>
                </a:solidFill>
              </a:rPr>
              <a:t>むしろ、人々にとって意味があり、感情に訴え、共有したくなる性質が重要になります。</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c4ad7575ea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c4ad7575ea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ここで重要なのが、“人間の主体性”です。</a:t>
            </a:r>
            <a:endParaRPr/>
          </a:p>
          <a:p>
            <a:pPr indent="0" lvl="0" marL="0" rtl="0" algn="l">
              <a:lnSpc>
                <a:spcPct val="115000"/>
              </a:lnSpc>
              <a:spcBef>
                <a:spcPts val="1200"/>
              </a:spcBef>
              <a:spcAft>
                <a:spcPts val="0"/>
              </a:spcAft>
              <a:buClr>
                <a:schemeClr val="dk1"/>
              </a:buClr>
              <a:buSzPts val="1100"/>
              <a:buFont typeface="Arial"/>
              <a:buNone/>
            </a:pPr>
            <a:r>
              <a:rPr lang="en"/>
              <a:t>口承の最大の強みは、語り手という“人”が存在することにあります。</a:t>
            </a:r>
            <a:endParaRPr/>
          </a:p>
          <a:p>
            <a:pPr indent="0" lvl="0" marL="0" rtl="0" algn="l">
              <a:lnSpc>
                <a:spcPct val="115000"/>
              </a:lnSpc>
              <a:spcBef>
                <a:spcPts val="1200"/>
              </a:spcBef>
              <a:spcAft>
                <a:spcPts val="0"/>
              </a:spcAft>
              <a:buClr>
                <a:schemeClr val="dk1"/>
              </a:buClr>
              <a:buSzPts val="1100"/>
              <a:buFont typeface="Arial"/>
              <a:buNone/>
            </a:pPr>
            <a:r>
              <a:rPr lang="en"/>
              <a:t>人間の語り手は、同じ物語を繰り返し語ります。</a:t>
            </a:r>
            <a:br>
              <a:rPr lang="en"/>
            </a:br>
            <a:r>
              <a:rPr lang="en"/>
              <a:t>しかしそれは単なる反復ではありません。</a:t>
            </a:r>
            <a:endParaRPr/>
          </a:p>
          <a:p>
            <a:pPr indent="0" lvl="0" marL="0" rtl="0" algn="l">
              <a:lnSpc>
                <a:spcPct val="115000"/>
              </a:lnSpc>
              <a:spcBef>
                <a:spcPts val="1200"/>
              </a:spcBef>
              <a:spcAft>
                <a:spcPts val="1200"/>
              </a:spcAft>
              <a:buClr>
                <a:schemeClr val="dk1"/>
              </a:buClr>
              <a:buSzPts val="1100"/>
              <a:buFont typeface="Arial"/>
              <a:buNone/>
            </a:pPr>
            <a:r>
              <a:rPr lang="en"/>
              <a:t>語り手は、その場の文脈や聞き手の反応に応じて、言葉を選び、感情を込め、意味を調整します。</a:t>
            </a:r>
            <a:br>
              <a:rPr lang="en"/>
            </a:br>
            <a:r>
              <a:rPr lang="en" sz="900">
                <a:solidFill>
                  <a:schemeClr val="dk1"/>
                </a:solidFill>
                <a:latin typeface="Times New Roman"/>
                <a:ea typeface="Times New Roman"/>
                <a:cs typeface="Times New Roman"/>
                <a:sym typeface="Times New Roman"/>
              </a:rPr>
              <a:t>つまり語り部は、情報だけでなく“語る行為”そのものを継承している存在なのです。</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d12f761631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d12f761631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00">
                <a:solidFill>
                  <a:schemeClr val="dk1"/>
                </a:solidFill>
              </a:rPr>
              <a:t>まず、本発表で扱う“ポスト被爆者世界”とは何かを考えます。</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rPr>
              <a:t>現在、日本の被爆者数は急速に減少しており、直接証言を聞く機会は限られつつあることはみなさんご存知かと思います。これは単なる人口減少ではなく、"“記憶継承の転換点”に立っていることを意味します。</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rPr>
              <a:t>さらに、現代はデジタル時代です。記憶は保存もされますが、同時に再構成させる可能性もあります。</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rPr>
              <a:t>このような状況の中で、長崎の記憶はどのように持続されるのでしょうか。</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rPr>
              <a:t>本研究が問いとして設定するのは、まさにこの点です。</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rPr>
              <a:t>語り部は単なる”代替証言者”なのか、それとも記憶のあり方そのものを変える存在なのか。この問いを軸に議論を進めます。</a:t>
            </a:r>
            <a:endParaRPr sz="16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p>
          <a:p>
            <a:pPr indent="0" lvl="0" marL="0" rtl="0" algn="l">
              <a:spcBef>
                <a:spcPts val="120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c4ad7575ea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c4ad7575ea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ここまで、語り部という概念と、その制度的な位置づけを整理してきました。</a:t>
            </a:r>
            <a:endParaRPr/>
          </a:p>
          <a:p>
            <a:pPr indent="0" lvl="0" marL="0" rtl="0" algn="l">
              <a:lnSpc>
                <a:spcPct val="115000"/>
              </a:lnSpc>
              <a:spcBef>
                <a:spcPts val="1200"/>
              </a:spcBef>
              <a:spcAft>
                <a:spcPts val="0"/>
              </a:spcAft>
              <a:buClr>
                <a:schemeClr val="dk1"/>
              </a:buClr>
              <a:buSzPts val="1100"/>
              <a:buFont typeface="Arial"/>
              <a:buNone/>
            </a:pPr>
            <a:r>
              <a:rPr lang="en"/>
              <a:t>では、語り部は本当に被爆者なき世界において、長崎の記憶を支え得る存在なのでしょうか。</a:t>
            </a:r>
            <a:endParaRPr/>
          </a:p>
          <a:p>
            <a:pPr indent="0" lvl="0" marL="0" rtl="0" algn="l">
              <a:lnSpc>
                <a:spcPct val="115000"/>
              </a:lnSpc>
              <a:spcBef>
                <a:spcPts val="1200"/>
              </a:spcBef>
              <a:spcAft>
                <a:spcPts val="0"/>
              </a:spcAft>
              <a:buClr>
                <a:schemeClr val="dk1"/>
              </a:buClr>
              <a:buSzPts val="1100"/>
              <a:buFont typeface="Arial"/>
              <a:buNone/>
            </a:pPr>
            <a:r>
              <a:rPr lang="en"/>
              <a:t>ここからは、記憶の風化とそれに対する語り部の役割を検討します。</a:t>
            </a:r>
            <a:endParaRPr/>
          </a:p>
          <a:p>
            <a:pPr indent="0" lvl="0" marL="0" rtl="0" algn="l">
              <a:spcBef>
                <a:spcPts val="120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cf6ca51f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cf6ca51f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この永井隆博士はクリスチャンの被爆者ということから、原爆犠牲者を「焼かれた生けにえ」とし、生存者は神による試練を課された罪人であると捉えました。</a:t>
            </a:r>
            <a:endParaRPr/>
          </a:p>
          <a:p>
            <a:pPr indent="0" lvl="0" marL="0" rtl="0" algn="l">
              <a:spcBef>
                <a:spcPts val="0"/>
              </a:spcBef>
              <a:spcAft>
                <a:spcPts val="0"/>
              </a:spcAft>
              <a:buNone/>
            </a:pPr>
            <a:r>
              <a:rPr lang="en"/>
              <a:t>ここには罪や犠牲、神の意志といった神学的枠組みがあります。</a:t>
            </a:r>
            <a:r>
              <a:rPr lang="en">
                <a:solidFill>
                  <a:schemeClr val="dk1"/>
                </a:solidFill>
              </a:rPr>
              <a:t>この解釈は今も議論の対象になっています。</a:t>
            </a:r>
            <a:endParaRPr/>
          </a:p>
          <a:p>
            <a:pPr indent="0" lvl="0" marL="0" rtl="0" algn="l">
              <a:spcBef>
                <a:spcPts val="0"/>
              </a:spcBef>
              <a:spcAft>
                <a:spcPts val="0"/>
              </a:spcAft>
              <a:buNone/>
            </a:pPr>
            <a:r>
              <a:rPr lang="en"/>
              <a:t>ある人にとっては慰めとなり、この悲惨な出来事の意味付けの手がかりとなった一方、神の意志だったという説明は、怒りや責任の所在を曖昧にする説明だと受け取られることもあります。</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cf6ca51ff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cf6ca51ff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ではなぜこの解釈は広まったのでしょうか。</a:t>
            </a:r>
            <a:endParaRPr/>
          </a:p>
          <a:p>
            <a:pPr indent="0" lvl="0" marL="0" rtl="0" algn="l">
              <a:spcBef>
                <a:spcPts val="0"/>
              </a:spcBef>
              <a:spcAft>
                <a:spcPts val="0"/>
              </a:spcAft>
              <a:buNone/>
            </a:pPr>
            <a:r>
              <a:rPr lang="en"/>
              <a:t>これは原爆投下が神の意志と結びつけることで、出来事を理解可能な枠組みに収めることができるからです。</a:t>
            </a:r>
            <a:endParaRPr/>
          </a:p>
          <a:p>
            <a:pPr indent="0" lvl="0" marL="0" rtl="0" algn="l">
              <a:spcBef>
                <a:spcPts val="0"/>
              </a:spcBef>
              <a:spcAft>
                <a:spcPts val="0"/>
              </a:spcAft>
              <a:buNone/>
            </a:pPr>
            <a:r>
              <a:rPr lang="en"/>
              <a:t>怒りを直接アメリカに向けるのではなく、神の計画の一部として捉える。</a:t>
            </a:r>
            <a:endParaRPr/>
          </a:p>
          <a:p>
            <a:pPr indent="0" lvl="0" marL="0" rtl="0" algn="l">
              <a:spcBef>
                <a:spcPts val="0"/>
              </a:spcBef>
              <a:spcAft>
                <a:spcPts val="0"/>
              </a:spcAft>
              <a:buNone/>
            </a:pPr>
            <a:r>
              <a:rPr lang="en"/>
              <a:t>それは虚無的な感情を防ぎ、希望を見出す余地を与えました。</a:t>
            </a:r>
            <a:endParaRPr/>
          </a:p>
          <a:p>
            <a:pPr indent="0" lvl="0" marL="0" rtl="0" algn="l">
              <a:spcBef>
                <a:spcPts val="0"/>
              </a:spcBef>
              <a:spcAft>
                <a:spcPts val="0"/>
              </a:spcAft>
              <a:buNone/>
            </a:pPr>
            <a:r>
              <a:rPr lang="en"/>
              <a:t>また占領期という文脈を考えると、敵への憎悪を強めない物語は、政治的にも緊張を生みにくいものでした。</a:t>
            </a:r>
            <a:endParaRPr/>
          </a:p>
          <a:p>
            <a:pPr indent="0" lvl="0" marL="0" rtl="0" algn="l">
              <a:spcBef>
                <a:spcPts val="0"/>
              </a:spcBef>
              <a:spcAft>
                <a:spcPts val="0"/>
              </a:spcAft>
              <a:buNone/>
            </a:pPr>
            <a:r>
              <a:rPr lang="en"/>
              <a:t>この意味で永井博士の解釈は、戦後環境の中で社会的に機能するミームとなったことが分かると思います。</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3d10fb5f45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3d10fb5f45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cf6ca51ff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cf6ca51ff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したがって、重要なことはこの永井博士の解釈が正しかったかどうかを議論するのではなく、公式の記念式典では見落とされがちな宗教的解釈を批判的に、そして中立的な立場で紹介できること、それが語り部が持つ重要な役割と言えるのです。</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c4cb5c07d6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c4cb5c07d6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第二の課題は、「誤記憶」です。</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c4cb5c07d6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c4cb5c07d6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誤記憶には、いくつかのパターンがあります。</a:t>
            </a:r>
            <a:endParaRPr/>
          </a:p>
          <a:p>
            <a:pPr indent="0" lvl="0" marL="0" rtl="0" algn="l">
              <a:lnSpc>
                <a:spcPct val="115000"/>
              </a:lnSpc>
              <a:spcBef>
                <a:spcPts val="1200"/>
              </a:spcBef>
              <a:spcAft>
                <a:spcPts val="0"/>
              </a:spcAft>
              <a:buClr>
                <a:schemeClr val="dk1"/>
              </a:buClr>
              <a:buSzPts val="1100"/>
              <a:buFont typeface="Arial"/>
              <a:buNone/>
            </a:pPr>
            <a:r>
              <a:rPr lang="en"/>
              <a:t>過度な単純化。</a:t>
            </a:r>
            <a:br>
              <a:rPr lang="en"/>
            </a:br>
            <a:r>
              <a:rPr lang="en"/>
              <a:t>広島との混同。</a:t>
            </a:r>
            <a:br>
              <a:rPr lang="en"/>
            </a:br>
            <a:r>
              <a:rPr lang="en"/>
              <a:t>そして誤表象。</a:t>
            </a:r>
            <a:endParaRPr/>
          </a:p>
          <a:p>
            <a:pPr indent="0" lvl="0" marL="0" rtl="0" algn="l">
              <a:lnSpc>
                <a:spcPct val="115000"/>
              </a:lnSpc>
              <a:spcBef>
                <a:spcPts val="1200"/>
              </a:spcBef>
              <a:spcAft>
                <a:spcPts val="0"/>
              </a:spcAft>
              <a:buClr>
                <a:schemeClr val="dk1"/>
              </a:buClr>
              <a:buSzPts val="1100"/>
              <a:buFont typeface="Arial"/>
              <a:buNone/>
            </a:pPr>
            <a:r>
              <a:rPr lang="en"/>
              <a:t>忘却とは違い、記憶は残っているように見えながら、形を変えてしまうのです。</a:t>
            </a:r>
            <a:endParaRPr/>
          </a:p>
          <a:p>
            <a:pPr indent="0" lvl="0" marL="0" rtl="0" algn="l">
              <a:spcBef>
                <a:spcPts val="120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c4cb5c07d6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c4cb5c07d6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さらに、生成AIとデジタル記憶の問題があります。</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90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AIは証言や史料を組み合わせ、新しい物語を生成することができます。</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90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問題は正確性だけではありません。</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90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AIには人間の主体性がないのです。</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90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つまり、誰が記憶の意味を作るのかという問題が生じます。</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9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c4cb5c07d6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c4cb5c07d6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第一の提言です。</a:t>
            </a:r>
            <a:endParaRPr/>
          </a:p>
          <a:p>
            <a:pPr indent="0" lvl="0" marL="0" rtl="0" algn="l">
              <a:lnSpc>
                <a:spcPct val="115000"/>
              </a:lnSpc>
              <a:spcBef>
                <a:spcPts val="1200"/>
              </a:spcBef>
              <a:spcAft>
                <a:spcPts val="0"/>
              </a:spcAft>
              <a:buClr>
                <a:schemeClr val="dk1"/>
              </a:buClr>
              <a:buSzPts val="1100"/>
              <a:buFont typeface="Arial"/>
              <a:buNone/>
            </a:pPr>
            <a:r>
              <a:rPr lang="en"/>
              <a:t>AIが被爆者の証言を使用する場合には、</a:t>
            </a:r>
            <a:br>
              <a:rPr lang="en"/>
            </a:br>
            <a:r>
              <a:rPr lang="en"/>
              <a:t>被爆者本人の意向を確認するべきです。</a:t>
            </a:r>
            <a:endParaRPr/>
          </a:p>
          <a:p>
            <a:pPr indent="0" lvl="0" marL="0" rtl="0" algn="l">
              <a:lnSpc>
                <a:spcPct val="115000"/>
              </a:lnSpc>
              <a:spcBef>
                <a:spcPts val="1200"/>
              </a:spcBef>
              <a:spcAft>
                <a:spcPts val="0"/>
              </a:spcAft>
              <a:buClr>
                <a:schemeClr val="dk1"/>
              </a:buClr>
              <a:buSzPts val="1100"/>
              <a:buFont typeface="Arial"/>
              <a:buNone/>
            </a:pPr>
            <a:r>
              <a:rPr lang="en"/>
              <a:t>これはAIを禁止するという話ではありません。</a:t>
            </a:r>
            <a:endParaRPr/>
          </a:p>
          <a:p>
            <a:pPr indent="0" lvl="0" marL="0" rtl="0" algn="l">
              <a:lnSpc>
                <a:spcPct val="115000"/>
              </a:lnSpc>
              <a:spcBef>
                <a:spcPts val="1200"/>
              </a:spcBef>
              <a:spcAft>
                <a:spcPts val="0"/>
              </a:spcAft>
              <a:buClr>
                <a:schemeClr val="dk1"/>
              </a:buClr>
              <a:buSzPts val="1100"/>
              <a:buFont typeface="Arial"/>
              <a:buNone/>
            </a:pPr>
            <a:r>
              <a:rPr lang="en"/>
              <a:t>技術の進歩を止めるのではなく、</a:t>
            </a:r>
            <a:br>
              <a:rPr lang="en"/>
            </a:br>
            <a:r>
              <a:rPr lang="en"/>
              <a:t>記憶の正当性を強めるためのプロセスです。</a:t>
            </a:r>
            <a:endParaRPr/>
          </a:p>
          <a:p>
            <a:pPr indent="0" lvl="0" marL="0" rtl="0" algn="l">
              <a:lnSpc>
                <a:spcPct val="115000"/>
              </a:lnSpc>
              <a:spcBef>
                <a:spcPts val="1200"/>
              </a:spcBef>
              <a:spcAft>
                <a:spcPts val="0"/>
              </a:spcAft>
              <a:buClr>
                <a:schemeClr val="dk1"/>
              </a:buClr>
              <a:buSzPts val="1100"/>
              <a:buFont typeface="Arial"/>
              <a:buNone/>
            </a:pPr>
            <a:r>
              <a:rPr lang="en"/>
              <a:t>誰の記憶なのか。</a:t>
            </a:r>
            <a:br>
              <a:rPr lang="en"/>
            </a:br>
            <a:r>
              <a:rPr lang="en"/>
              <a:t>誰の言葉なのか。</a:t>
            </a:r>
            <a:endParaRPr/>
          </a:p>
          <a:p>
            <a:pPr indent="0" lvl="0" marL="0" rtl="0" algn="l">
              <a:lnSpc>
                <a:spcPct val="115000"/>
              </a:lnSpc>
              <a:spcBef>
                <a:spcPts val="1200"/>
              </a:spcBef>
              <a:spcAft>
                <a:spcPts val="0"/>
              </a:spcAft>
              <a:buClr>
                <a:schemeClr val="dk1"/>
              </a:buClr>
              <a:buSzPts val="1100"/>
              <a:buFont typeface="Arial"/>
              <a:buNone/>
            </a:pPr>
            <a:r>
              <a:rPr lang="en"/>
              <a:t>その主体性を尊重することが重要です。</a:t>
            </a:r>
            <a:endParaRPr/>
          </a:p>
          <a:p>
            <a:pPr indent="0" lvl="0" marL="0" rtl="0" algn="l">
              <a:spcBef>
                <a:spcPts val="120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c4cb5c07d6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c4cb5c07d6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第二の提言です。</a:t>
            </a:r>
            <a:endParaRPr/>
          </a:p>
          <a:p>
            <a:pPr indent="0" lvl="0" marL="0" rtl="0" algn="l">
              <a:lnSpc>
                <a:spcPct val="115000"/>
              </a:lnSpc>
              <a:spcBef>
                <a:spcPts val="1200"/>
              </a:spcBef>
              <a:spcAft>
                <a:spcPts val="0"/>
              </a:spcAft>
              <a:buClr>
                <a:schemeClr val="dk1"/>
              </a:buClr>
              <a:buSzPts val="1100"/>
              <a:buFont typeface="Arial"/>
              <a:buNone/>
            </a:pPr>
            <a:r>
              <a:rPr lang="en"/>
              <a:t>現在、長崎市は語り部を“直接体験者”と定義しています。</a:t>
            </a:r>
            <a:endParaRPr/>
          </a:p>
          <a:p>
            <a:pPr indent="0" lvl="0" marL="0" rtl="0" algn="l">
              <a:lnSpc>
                <a:spcPct val="115000"/>
              </a:lnSpc>
              <a:spcBef>
                <a:spcPts val="1200"/>
              </a:spcBef>
              <a:spcAft>
                <a:spcPts val="0"/>
              </a:spcAft>
              <a:buClr>
                <a:schemeClr val="dk1"/>
              </a:buClr>
              <a:buSzPts val="1100"/>
              <a:buFont typeface="Arial"/>
              <a:buNone/>
            </a:pPr>
            <a:r>
              <a:rPr lang="en"/>
              <a:t>しかし、ポスト被爆者世界では、この定義は維持できません。</a:t>
            </a:r>
            <a:endParaRPr/>
          </a:p>
          <a:p>
            <a:pPr indent="0" lvl="0" marL="0" rtl="0" algn="l">
              <a:lnSpc>
                <a:spcPct val="115000"/>
              </a:lnSpc>
              <a:spcBef>
                <a:spcPts val="1200"/>
              </a:spcBef>
              <a:spcAft>
                <a:spcPts val="0"/>
              </a:spcAft>
              <a:buClr>
                <a:schemeClr val="dk1"/>
              </a:buClr>
              <a:buSzPts val="1100"/>
              <a:buFont typeface="Arial"/>
              <a:buNone/>
            </a:pPr>
            <a:r>
              <a:rPr lang="en"/>
              <a:t>福島のように、条件付きで拡張する可能性を検討する必要があります。</a:t>
            </a:r>
            <a:endParaRPr/>
          </a:p>
          <a:p>
            <a:pPr indent="0" lvl="0" marL="0" rtl="0" algn="l">
              <a:lnSpc>
                <a:spcPct val="115000"/>
              </a:lnSpc>
              <a:spcBef>
                <a:spcPts val="1200"/>
              </a:spcBef>
              <a:spcAft>
                <a:spcPts val="0"/>
              </a:spcAft>
              <a:buClr>
                <a:schemeClr val="dk1"/>
              </a:buClr>
              <a:buSzPts val="1100"/>
              <a:buFont typeface="Arial"/>
              <a:buNone/>
            </a:pPr>
            <a:r>
              <a:rPr lang="en"/>
              <a:t>重要なのは、体験の有無ではなく、</a:t>
            </a:r>
            <a:br>
              <a:rPr lang="en"/>
            </a:br>
            <a:r>
              <a:rPr lang="en"/>
              <a:t>人間が語るという行為をどう未来につなぐかです。</a:t>
            </a:r>
            <a:endParaRPr/>
          </a:p>
          <a:p>
            <a:pPr indent="0" lvl="0" marL="0" rtl="0" algn="l">
              <a:spcBef>
                <a:spcPts val="120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c4cb5c07d6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c4cb5c07d6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語るという行為は、常に不完全です。</a:t>
            </a:r>
            <a:br>
              <a:rPr lang="en"/>
            </a:br>
            <a:r>
              <a:rPr lang="en"/>
              <a:t>常に部分的で、常に選択的です。</a:t>
            </a:r>
            <a:endParaRPr/>
          </a:p>
          <a:p>
            <a:pPr indent="0" lvl="0" marL="0" rtl="0" algn="l">
              <a:lnSpc>
                <a:spcPct val="115000"/>
              </a:lnSpc>
              <a:spcBef>
                <a:spcPts val="1200"/>
              </a:spcBef>
              <a:spcAft>
                <a:spcPts val="0"/>
              </a:spcAft>
              <a:buClr>
                <a:schemeClr val="dk1"/>
              </a:buClr>
              <a:buSzPts val="1100"/>
              <a:buFont typeface="Arial"/>
              <a:buNone/>
            </a:pPr>
            <a:r>
              <a:rPr lang="en"/>
              <a:t>1945年に何が起きたのか。</a:t>
            </a:r>
            <a:br>
              <a:rPr lang="en"/>
            </a:br>
            <a:r>
              <a:rPr lang="en"/>
              <a:t>なぜそれが重要なのか。</a:t>
            </a:r>
            <a:br>
              <a:rPr lang="en"/>
            </a:br>
            <a:r>
              <a:rPr lang="en"/>
              <a:t>その理解は変化し続け、議論され続けます。</a:t>
            </a:r>
            <a:endParaRPr/>
          </a:p>
          <a:p>
            <a:pPr indent="0" lvl="0" marL="0" rtl="0" algn="l">
              <a:lnSpc>
                <a:spcPct val="115000"/>
              </a:lnSpc>
              <a:spcBef>
                <a:spcPts val="1200"/>
              </a:spcBef>
              <a:spcAft>
                <a:spcPts val="0"/>
              </a:spcAft>
              <a:buClr>
                <a:schemeClr val="dk1"/>
              </a:buClr>
              <a:buSzPts val="1100"/>
              <a:buFont typeface="Arial"/>
              <a:buNone/>
            </a:pPr>
            <a:r>
              <a:rPr lang="en"/>
              <a:t>記憶は、固定された真理ではありません。</a:t>
            </a:r>
            <a:endParaRPr/>
          </a:p>
          <a:p>
            <a:pPr indent="0" lvl="0" marL="0" rtl="0" algn="l">
              <a:lnSpc>
                <a:spcPct val="115000"/>
              </a:lnSpc>
              <a:spcBef>
                <a:spcPts val="1200"/>
              </a:spcBef>
              <a:spcAft>
                <a:spcPts val="0"/>
              </a:spcAft>
              <a:buClr>
                <a:schemeClr val="dk1"/>
              </a:buClr>
              <a:buSzPts val="1100"/>
              <a:buFont typeface="Arial"/>
              <a:buNone/>
            </a:pPr>
            <a:r>
              <a:rPr lang="en"/>
              <a:t>長崎を記憶するということは、</a:t>
            </a:r>
            <a:br>
              <a:rPr lang="en"/>
            </a:br>
            <a:r>
              <a:rPr lang="en"/>
              <a:t>過去を完全に再現することではなく、</a:t>
            </a:r>
            <a:br>
              <a:rPr lang="en"/>
            </a:br>
            <a:r>
              <a:rPr lang="en"/>
              <a:t>現代の核問題を踏まえながら、</a:t>
            </a:r>
            <a:br>
              <a:rPr lang="en"/>
            </a:br>
            <a:r>
              <a:rPr lang="en"/>
              <a:t>その“目的”に近づこうとする営みです。</a:t>
            </a:r>
            <a:endParaRPr/>
          </a:p>
          <a:p>
            <a:pPr indent="0" lvl="0" marL="0" rtl="0" algn="l">
              <a:lnSpc>
                <a:spcPct val="115000"/>
              </a:lnSpc>
              <a:spcBef>
                <a:spcPts val="1200"/>
              </a:spcBef>
              <a:spcAft>
                <a:spcPts val="0"/>
              </a:spcAft>
              <a:buClr>
                <a:schemeClr val="dk1"/>
              </a:buClr>
              <a:buSzPts val="1100"/>
              <a:buFont typeface="Arial"/>
              <a:buNone/>
            </a:pPr>
            <a:r>
              <a:rPr lang="en"/>
              <a:t>記憶の価値は、事実の完璧さではなく、</a:t>
            </a:r>
            <a:br>
              <a:rPr lang="en"/>
            </a:br>
            <a:r>
              <a:rPr lang="en"/>
              <a:t>目的への誠実さにあります。</a:t>
            </a:r>
            <a:endParaRPr/>
          </a:p>
          <a:p>
            <a:pPr indent="0" lvl="0" marL="0" rtl="0" algn="l">
              <a:spcBef>
                <a:spcPts val="1200"/>
              </a:spcBef>
              <a:spcAft>
                <a:spcPts val="0"/>
              </a:spcAft>
              <a:buNone/>
            </a:pPr>
            <a:r>
              <a:rPr lang="en"/>
              <a:t>だからこそ、人が語り続けることが必要なのです。</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c5bd8edfc7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c5bd8edfc7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c5bd8edfc7_4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c5bd8edfc7_4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d12f76163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d12f76163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00">
                <a:solidFill>
                  <a:schemeClr val="dk1"/>
                </a:solidFill>
              </a:rPr>
              <a:t>まず、本発表で扱う“ポスト被爆者世界”とは何かを考えます。</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rPr>
              <a:t>現在、日本の被爆者数は急速に減少しており、直接証言を聞く機会は限られつつあることはみなさんご存知かと思います。これは単なる人口減少ではなく、"“記憶継承の転換点”に立っていることを意味します。</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rPr>
              <a:t>さらに、現代はデジタル時代です。記憶は保存もされますが、同時に再構成させる可能性もあります。</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rPr>
              <a:t>このような状況の中で、長崎の記憶はどのように持続されるのでしょうか。</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rPr>
              <a:t>本研究が問いとして設定するのは、まさにこの点です。</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rPr>
              <a:t>語り部は単なる”代替証言者”なのか、それとも記憶のあり方そのものを変える存在なのか。この問いを軸に議論を進めます。</a:t>
            </a:r>
            <a:endParaRPr sz="16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p>
          <a:p>
            <a:pPr indent="0" lvl="0" marL="0" rtl="0" algn="l">
              <a:spcBef>
                <a:spcPts val="12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d12f761631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d12f761631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c4ad7575ea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c4ad7575ea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現代では語り部とは、</a:t>
            </a:r>
            <a:r>
              <a:rPr b="1" lang="en"/>
              <a:t>災害の語り手　</a:t>
            </a:r>
            <a:r>
              <a:rPr lang="en"/>
              <a:t>すなわち、戦争の生存者、戦争犠牲者の子孫、津波や地震などの自然災害の生存者などが当てはまります。</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d12f761631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d12f761631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https://en.wikipedia.org/wiki/Minamata_disease</a:t>
            </a:r>
            <a:endParaRPr/>
          </a:p>
          <a:p>
            <a:pPr indent="0" lvl="0" marL="0" rtl="0" algn="l">
              <a:spcBef>
                <a:spcPts val="0"/>
              </a:spcBef>
              <a:spcAft>
                <a:spcPts val="0"/>
              </a:spcAft>
              <a:buNone/>
            </a:pPr>
            <a:r>
              <a:rPr lang="en" u="sng">
                <a:solidFill>
                  <a:schemeClr val="hlink"/>
                </a:solidFill>
                <a:hlinkClick r:id="rId3"/>
              </a:rPr>
              <a:t>https://en.wikipedia.org/wiki/Kobe_earthquake</a:t>
            </a:r>
            <a:r>
              <a:rPr lang="en"/>
              <a:t> </a:t>
            </a:r>
            <a:endParaRPr/>
          </a:p>
          <a:p>
            <a:pPr indent="0" lvl="0" marL="0" rtl="0" algn="l">
              <a:spcBef>
                <a:spcPts val="0"/>
              </a:spcBef>
              <a:spcAft>
                <a:spcPts val="0"/>
              </a:spcAft>
              <a:buNone/>
            </a:pPr>
            <a:r>
              <a:rPr lang="en" u="sng">
                <a:solidFill>
                  <a:schemeClr val="hlink"/>
                </a:solidFill>
                <a:hlinkClick r:id="rId4"/>
              </a:rPr>
              <a:t>https://thebulletin.org/2026/03/fukushima-at-15-living-with-radioactive-hot-spots-and-stigma/</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d10fb5f450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d10fb5f45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also: Kawamatsu, A. (2018) Toward an Ethnography of “Kataribe”Genetation: Birth, Death, and Succession of “Kataribe” Interdisciplinary cultural studies (23), University of Tokyo, pp.5-26.</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c4ad7575ea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c4ad7575ea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一方原爆の語り部は、長崎市の定義によると、原爆の直接体験に基づいて、自身の経験を話す人達のことを指します。</a:t>
            </a:r>
            <a:endParaRPr/>
          </a:p>
          <a:p>
            <a:pPr indent="0" lvl="0" marL="0" rtl="0" algn="l">
              <a:spcBef>
                <a:spcPts val="0"/>
              </a:spcBef>
              <a:spcAft>
                <a:spcPts val="0"/>
              </a:spcAft>
              <a:buNone/>
            </a:pPr>
            <a:r>
              <a:rPr lang="en"/>
              <a:t>この</a:t>
            </a:r>
            <a:r>
              <a:rPr b="1" lang="en"/>
              <a:t>直接体験</a:t>
            </a:r>
            <a:r>
              <a:rPr lang="en"/>
              <a:t>というキーワードが、語り部とはどのような存在なのか、またどうあるべき存在なのかという問いを考える上で非常に重要なものなのです。</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1.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21.jp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14.png"/><Relationship Id="rId7"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36300" y="1419091"/>
            <a:ext cx="8471400" cy="1574700"/>
          </a:xfrm>
          <a:prstGeom prst="rect">
            <a:avLst/>
          </a:prstGeom>
        </p:spPr>
        <p:txBody>
          <a:bodyPr anchorCtr="0" anchor="b" bIns="91425" lIns="91425" spcFirstLastPara="1" rIns="91425" wrap="square" tIns="91425">
            <a:noAutofit/>
          </a:bodyPr>
          <a:lstStyle/>
          <a:p>
            <a:pPr indent="0" lvl="0" marL="0" rtl="0" algn="ctr">
              <a:lnSpc>
                <a:spcPct val="115000"/>
              </a:lnSpc>
              <a:spcBef>
                <a:spcPts val="1400"/>
              </a:spcBef>
              <a:spcAft>
                <a:spcPts val="1400"/>
              </a:spcAft>
              <a:buNone/>
            </a:pPr>
            <a:r>
              <a:rPr b="1" lang="en" sz="3600"/>
              <a:t>The Role of Kataribe Oral Storytelling in a Post-Hibakusha Nagasaki</a:t>
            </a:r>
            <a:endParaRPr b="1" sz="4900"/>
          </a:p>
        </p:txBody>
      </p:sp>
      <p:sp>
        <p:nvSpPr>
          <p:cNvPr id="55" name="Google Shape;55;p13"/>
          <p:cNvSpPr txBox="1"/>
          <p:nvPr>
            <p:ph idx="1" type="subTitle"/>
          </p:nvPr>
        </p:nvSpPr>
        <p:spPr>
          <a:xfrm>
            <a:off x="5759700" y="3585900"/>
            <a:ext cx="3384300" cy="1557600"/>
          </a:xfrm>
          <a:prstGeom prst="rect">
            <a:avLst/>
          </a:prstGeom>
        </p:spPr>
        <p:txBody>
          <a:bodyPr anchorCtr="0" anchor="t" bIns="91425" lIns="91425" spcFirstLastPara="1" rIns="91425" wrap="square" tIns="91425">
            <a:noAutofit/>
          </a:bodyPr>
          <a:lstStyle/>
          <a:p>
            <a:pPr indent="0" lvl="0" marL="0" rtl="0" algn="r">
              <a:lnSpc>
                <a:spcPct val="90000"/>
              </a:lnSpc>
              <a:spcBef>
                <a:spcPts val="0"/>
              </a:spcBef>
              <a:spcAft>
                <a:spcPts val="0"/>
              </a:spcAft>
              <a:buClr>
                <a:schemeClr val="dk1"/>
              </a:buClr>
              <a:buSzPts val="523"/>
              <a:buFont typeface="Arial"/>
              <a:buNone/>
            </a:pPr>
            <a:r>
              <a:rPr lang="en" sz="1630"/>
              <a:t>Akizuki, Kazushi</a:t>
            </a:r>
            <a:endParaRPr sz="1630"/>
          </a:p>
          <a:p>
            <a:pPr indent="0" lvl="0" marL="0" rtl="0" algn="r">
              <a:lnSpc>
                <a:spcPct val="90000"/>
              </a:lnSpc>
              <a:spcBef>
                <a:spcPts val="0"/>
              </a:spcBef>
              <a:spcAft>
                <a:spcPts val="0"/>
              </a:spcAft>
              <a:buClr>
                <a:schemeClr val="dk1"/>
              </a:buClr>
              <a:buSzPts val="523"/>
              <a:buFont typeface="Arial"/>
              <a:buNone/>
            </a:pPr>
            <a:r>
              <a:rPr lang="en" sz="1630"/>
              <a:t>Escobar, Franco</a:t>
            </a:r>
            <a:endParaRPr sz="1630"/>
          </a:p>
          <a:p>
            <a:pPr indent="0" lvl="0" marL="0" rtl="0" algn="r">
              <a:lnSpc>
                <a:spcPct val="90000"/>
              </a:lnSpc>
              <a:spcBef>
                <a:spcPts val="0"/>
              </a:spcBef>
              <a:spcAft>
                <a:spcPts val="0"/>
              </a:spcAft>
              <a:buClr>
                <a:schemeClr val="dk1"/>
              </a:buClr>
              <a:buSzPts val="523"/>
              <a:buFont typeface="Arial"/>
              <a:buNone/>
            </a:pPr>
            <a:r>
              <a:rPr lang="en" sz="1630"/>
              <a:t>Penrose, Declan</a:t>
            </a:r>
            <a:endParaRPr sz="1630"/>
          </a:p>
          <a:p>
            <a:pPr indent="0" lvl="0" marL="0" rtl="0" algn="r">
              <a:lnSpc>
                <a:spcPct val="90000"/>
              </a:lnSpc>
              <a:spcBef>
                <a:spcPts val="0"/>
              </a:spcBef>
              <a:spcAft>
                <a:spcPts val="0"/>
              </a:spcAft>
              <a:buClr>
                <a:schemeClr val="dk1"/>
              </a:buClr>
              <a:buSzPts val="523"/>
              <a:buFont typeface="Arial"/>
              <a:buNone/>
            </a:pPr>
            <a:r>
              <a:rPr lang="en" sz="1630"/>
              <a:t>Rakhmatulla, Yerdaulet</a:t>
            </a:r>
            <a:endParaRPr sz="1630"/>
          </a:p>
          <a:p>
            <a:pPr indent="0" lvl="0" marL="0" rtl="0" algn="r">
              <a:lnSpc>
                <a:spcPct val="90000"/>
              </a:lnSpc>
              <a:spcBef>
                <a:spcPts val="0"/>
              </a:spcBef>
              <a:spcAft>
                <a:spcPts val="0"/>
              </a:spcAft>
              <a:buClr>
                <a:schemeClr val="dk1"/>
              </a:buClr>
              <a:buSzPts val="523"/>
              <a:buFont typeface="Arial"/>
              <a:buNone/>
            </a:pPr>
            <a:r>
              <a:rPr lang="en" sz="1630"/>
              <a:t>Ruzani, Hazel</a:t>
            </a:r>
            <a:endParaRPr sz="1630"/>
          </a:p>
          <a:p>
            <a:pPr indent="0" lvl="0" marL="0" rtl="0" algn="r">
              <a:lnSpc>
                <a:spcPct val="90000"/>
              </a:lnSpc>
              <a:spcBef>
                <a:spcPts val="0"/>
              </a:spcBef>
              <a:spcAft>
                <a:spcPts val="0"/>
              </a:spcAft>
              <a:buSzPts val="523"/>
              <a:buNone/>
            </a:pPr>
            <a:r>
              <a:rPr lang="en" sz="1630"/>
              <a:t>VanderVeen, Nina</a:t>
            </a:r>
            <a:endParaRPr sz="1630"/>
          </a:p>
        </p:txBody>
      </p:sp>
      <p:pic>
        <p:nvPicPr>
          <p:cNvPr id="56" name="Google Shape;56;p13"/>
          <p:cNvPicPr preferRelativeResize="0"/>
          <p:nvPr/>
        </p:nvPicPr>
        <p:blipFill>
          <a:blip r:embed="rId3">
            <a:alphaModFix/>
          </a:blip>
          <a:stretch>
            <a:fillRect/>
          </a:stretch>
        </p:blipFill>
        <p:spPr>
          <a:xfrm>
            <a:off x="6641964" y="322075"/>
            <a:ext cx="504923" cy="504922"/>
          </a:xfrm>
          <a:prstGeom prst="rect">
            <a:avLst/>
          </a:prstGeom>
          <a:noFill/>
          <a:ln>
            <a:noFill/>
          </a:ln>
        </p:spPr>
      </p:pic>
      <p:pic>
        <p:nvPicPr>
          <p:cNvPr id="57" name="Google Shape;57;p13"/>
          <p:cNvPicPr preferRelativeResize="0"/>
          <p:nvPr/>
        </p:nvPicPr>
        <p:blipFill>
          <a:blip r:embed="rId4">
            <a:alphaModFix/>
          </a:blip>
          <a:stretch>
            <a:fillRect/>
          </a:stretch>
        </p:blipFill>
        <p:spPr>
          <a:xfrm>
            <a:off x="4639375" y="409802"/>
            <a:ext cx="1797225" cy="329491"/>
          </a:xfrm>
          <a:prstGeom prst="rect">
            <a:avLst/>
          </a:prstGeom>
          <a:noFill/>
          <a:ln>
            <a:noFill/>
          </a:ln>
        </p:spPr>
      </p:pic>
      <p:pic>
        <p:nvPicPr>
          <p:cNvPr id="58" name="Google Shape;58;p13"/>
          <p:cNvPicPr preferRelativeResize="0"/>
          <p:nvPr/>
        </p:nvPicPr>
        <p:blipFill>
          <a:blip r:embed="rId5">
            <a:alphaModFix/>
          </a:blip>
          <a:stretch>
            <a:fillRect/>
          </a:stretch>
        </p:blipFill>
        <p:spPr>
          <a:xfrm>
            <a:off x="2966675" y="409802"/>
            <a:ext cx="1528473" cy="329491"/>
          </a:xfrm>
          <a:prstGeom prst="rect">
            <a:avLst/>
          </a:prstGeom>
          <a:noFill/>
          <a:ln>
            <a:noFill/>
          </a:ln>
        </p:spPr>
      </p:pic>
      <p:sp>
        <p:nvSpPr>
          <p:cNvPr id="59" name="Google Shape;59;p13"/>
          <p:cNvSpPr txBox="1"/>
          <p:nvPr/>
        </p:nvSpPr>
        <p:spPr>
          <a:xfrm>
            <a:off x="286800" y="4005250"/>
            <a:ext cx="4127100" cy="10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rPr>
              <a:t>London, UK </a:t>
            </a:r>
            <a:endParaRPr sz="1600">
              <a:solidFill>
                <a:schemeClr val="dk2"/>
              </a:solidFill>
            </a:endParaRPr>
          </a:p>
          <a:p>
            <a:pPr indent="0" lvl="0" marL="0" rtl="0" algn="l">
              <a:spcBef>
                <a:spcPts val="0"/>
              </a:spcBef>
              <a:spcAft>
                <a:spcPts val="0"/>
              </a:spcAft>
              <a:buNone/>
            </a:pPr>
            <a:r>
              <a:rPr lang="en" sz="1600">
                <a:solidFill>
                  <a:schemeClr val="dk2"/>
                </a:solidFill>
              </a:rPr>
              <a:t>20/03/2026</a:t>
            </a:r>
            <a:br>
              <a:rPr lang="en" sz="1600">
                <a:solidFill>
                  <a:schemeClr val="dk2"/>
                </a:solidFill>
              </a:rPr>
            </a:br>
            <a:r>
              <a:rPr lang="en" sz="1600">
                <a:solidFill>
                  <a:schemeClr val="dk2"/>
                </a:solidFill>
              </a:rPr>
              <a:t>SYP Peace and Technology Conference</a:t>
            </a:r>
            <a:endParaRPr sz="1600">
              <a:solidFill>
                <a:schemeClr val="dk2"/>
              </a:solidFill>
            </a:endParaRPr>
          </a:p>
        </p:txBody>
      </p:sp>
      <p:pic>
        <p:nvPicPr>
          <p:cNvPr id="60" name="Google Shape;60;p13" title="EVN LOGO (1).png"/>
          <p:cNvPicPr preferRelativeResize="0"/>
          <p:nvPr/>
        </p:nvPicPr>
        <p:blipFill>
          <a:blip r:embed="rId6">
            <a:alphaModFix/>
          </a:blip>
          <a:stretch>
            <a:fillRect/>
          </a:stretch>
        </p:blipFill>
        <p:spPr>
          <a:xfrm>
            <a:off x="7278801" y="322075"/>
            <a:ext cx="504925" cy="504925"/>
          </a:xfrm>
          <a:prstGeom prst="rect">
            <a:avLst/>
          </a:prstGeom>
          <a:noFill/>
          <a:ln>
            <a:noFill/>
          </a:ln>
        </p:spPr>
      </p:pic>
      <p:sp>
        <p:nvSpPr>
          <p:cNvPr id="61" name="Google Shape;61;p13"/>
          <p:cNvSpPr txBox="1"/>
          <p:nvPr>
            <p:ph idx="12" type="sldNum"/>
          </p:nvPr>
        </p:nvSpPr>
        <p:spPr>
          <a:xfrm>
            <a:off x="8472458" y="4749892"/>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2" name="Google Shape;62;p13"/>
          <p:cNvPicPr preferRelativeResize="0"/>
          <p:nvPr/>
        </p:nvPicPr>
        <p:blipFill>
          <a:blip r:embed="rId7">
            <a:alphaModFix/>
          </a:blip>
          <a:stretch>
            <a:fillRect/>
          </a:stretch>
        </p:blipFill>
        <p:spPr>
          <a:xfrm>
            <a:off x="1360250" y="409791"/>
            <a:ext cx="1481102" cy="393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lnSpc>
                <a:spcPct val="95000"/>
              </a:lnSpc>
              <a:spcBef>
                <a:spcPts val="0"/>
              </a:spcBef>
              <a:spcAft>
                <a:spcPts val="0"/>
              </a:spcAft>
              <a:buClr>
                <a:schemeClr val="dk1"/>
              </a:buClr>
              <a:buSzPct val="48889"/>
              <a:buFont typeface="Arial"/>
              <a:buNone/>
            </a:pPr>
            <a:r>
              <a:rPr b="1" lang="en" sz="2250">
                <a:solidFill>
                  <a:schemeClr val="dk2"/>
                </a:solidFill>
              </a:rPr>
              <a:t>Kataribe (the performer)</a:t>
            </a:r>
            <a:endParaRPr b="1" sz="2250">
              <a:solidFill>
                <a:schemeClr val="dk2"/>
              </a:solidFill>
            </a:endParaRPr>
          </a:p>
          <a:p>
            <a:pPr indent="0" lvl="0" marL="0" rtl="0" algn="l">
              <a:spcBef>
                <a:spcPts val="1200"/>
              </a:spcBef>
              <a:spcAft>
                <a:spcPts val="0"/>
              </a:spcAft>
              <a:buNone/>
            </a:pPr>
            <a:r>
              <a:t/>
            </a:r>
            <a:endParaRPr/>
          </a:p>
        </p:txBody>
      </p:sp>
      <p:sp>
        <p:nvSpPr>
          <p:cNvPr id="136" name="Google Shape;136;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Storytellers </a:t>
            </a:r>
            <a:r>
              <a:rPr b="1" lang="en"/>
              <a:t>embody and perform memory</a:t>
            </a:r>
            <a:r>
              <a:rPr lang="en"/>
              <a:t>:</a:t>
            </a:r>
            <a:endParaRPr/>
          </a:p>
          <a:p>
            <a:pPr indent="-342900" lvl="0" marL="457200" rtl="0" algn="l">
              <a:spcBef>
                <a:spcPts val="1200"/>
              </a:spcBef>
              <a:spcAft>
                <a:spcPts val="0"/>
              </a:spcAft>
              <a:buSzPts val="1800"/>
              <a:buChar char="●"/>
            </a:pPr>
            <a:r>
              <a:rPr lang="en"/>
              <a:t>Kataribe as </a:t>
            </a:r>
            <a:r>
              <a:rPr b="1" lang="en"/>
              <a:t>human vehicles</a:t>
            </a:r>
            <a:r>
              <a:rPr lang="en"/>
              <a:t> of disaster memory </a:t>
            </a:r>
            <a:endParaRPr/>
          </a:p>
          <a:p>
            <a:pPr indent="-342900" lvl="0" marL="457200" rtl="0" algn="l">
              <a:spcBef>
                <a:spcPts val="0"/>
              </a:spcBef>
              <a:spcAft>
                <a:spcPts val="0"/>
              </a:spcAft>
              <a:buSzPts val="1800"/>
              <a:buChar char="●"/>
            </a:pPr>
            <a:r>
              <a:rPr lang="en"/>
              <a:t>Orally carry cultural units of information, emotions, and meaning linked to disasters </a:t>
            </a:r>
            <a:endParaRPr/>
          </a:p>
          <a:p>
            <a:pPr indent="0" lvl="0" marL="0" rtl="0" algn="l">
              <a:spcBef>
                <a:spcPts val="1200"/>
              </a:spcBef>
              <a:spcAft>
                <a:spcPts val="0"/>
              </a:spcAft>
              <a:buNone/>
            </a:pPr>
            <a:r>
              <a:rPr lang="en"/>
              <a:t>‘</a:t>
            </a:r>
            <a:r>
              <a:rPr b="1" lang="en"/>
              <a:t>Prosthetic memory</a:t>
            </a:r>
            <a:r>
              <a:rPr lang="en"/>
              <a:t>’:</a:t>
            </a:r>
            <a:endParaRPr/>
          </a:p>
          <a:p>
            <a:pPr indent="-342900" lvl="0" marL="457200" rtl="0" algn="l">
              <a:spcBef>
                <a:spcPts val="1200"/>
              </a:spcBef>
              <a:spcAft>
                <a:spcPts val="0"/>
              </a:spcAft>
              <a:buSzPts val="1800"/>
              <a:buChar char="●"/>
            </a:pPr>
            <a:r>
              <a:rPr lang="en"/>
              <a:t>When a disaster storyteller lacks direct experience of harm </a:t>
            </a:r>
            <a:endParaRPr/>
          </a:p>
        </p:txBody>
      </p:sp>
      <p:sp>
        <p:nvSpPr>
          <p:cNvPr id="137" name="Google Shape;137;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marR="0" rtl="0" algn="ctr">
              <a:lnSpc>
                <a:spcPct val="95000"/>
              </a:lnSpc>
              <a:spcBef>
                <a:spcPts val="0"/>
              </a:spcBef>
              <a:spcAft>
                <a:spcPts val="1200"/>
              </a:spcAft>
              <a:buNone/>
            </a:pPr>
            <a:r>
              <a:rPr b="1" lang="en" sz="2250">
                <a:solidFill>
                  <a:schemeClr val="dk2"/>
                </a:solidFill>
              </a:rPr>
              <a:t> Kataribe (the act) </a:t>
            </a:r>
            <a:endParaRPr b="1" sz="2250">
              <a:solidFill>
                <a:schemeClr val="dk2"/>
              </a:solidFill>
            </a:endParaRPr>
          </a:p>
        </p:txBody>
      </p:sp>
      <p:sp>
        <p:nvSpPr>
          <p:cNvPr id="143" name="Google Shape;143;p23"/>
          <p:cNvSpPr txBox="1"/>
          <p:nvPr>
            <p:ph idx="1" type="body"/>
          </p:nvPr>
        </p:nvSpPr>
        <p:spPr>
          <a:xfrm>
            <a:off x="184800" y="1132275"/>
            <a:ext cx="89592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b="1" lang="en" sz="2700">
                <a:solidFill>
                  <a:srgbClr val="990000"/>
                </a:solidFill>
              </a:rPr>
              <a:t>Storytelling conveys</a:t>
            </a:r>
            <a:r>
              <a:rPr b="1" lang="en" sz="2700">
                <a:solidFill>
                  <a:srgbClr val="990000"/>
                </a:solidFill>
              </a:rPr>
              <a:t> not only facts:</a:t>
            </a:r>
            <a:endParaRPr b="1" sz="2700">
              <a:solidFill>
                <a:srgbClr val="990000"/>
              </a:solidFill>
            </a:endParaRPr>
          </a:p>
          <a:p>
            <a:pPr indent="-374650" lvl="0" marL="457200" rtl="0" algn="l">
              <a:spcBef>
                <a:spcPts val="1200"/>
              </a:spcBef>
              <a:spcAft>
                <a:spcPts val="0"/>
              </a:spcAft>
              <a:buClr>
                <a:schemeClr val="dk1"/>
              </a:buClr>
              <a:buSzPts val="2300"/>
              <a:buChar char="●"/>
            </a:pPr>
            <a:r>
              <a:rPr lang="en" sz="3000"/>
              <a:t>E</a:t>
            </a:r>
            <a:r>
              <a:rPr lang="en" sz="3000"/>
              <a:t>motions</a:t>
            </a:r>
            <a:endParaRPr sz="3000"/>
          </a:p>
          <a:p>
            <a:pPr indent="-374650" lvl="0" marL="457200" rtl="0" algn="l">
              <a:spcBef>
                <a:spcPts val="0"/>
              </a:spcBef>
              <a:spcAft>
                <a:spcPts val="0"/>
              </a:spcAft>
              <a:buClr>
                <a:schemeClr val="dk1"/>
              </a:buClr>
              <a:buSzPts val="2300"/>
              <a:buChar char="●"/>
            </a:pPr>
            <a:r>
              <a:rPr lang="en" sz="3000"/>
              <a:t>Lesson learned </a:t>
            </a:r>
            <a:endParaRPr sz="3000"/>
          </a:p>
          <a:p>
            <a:pPr indent="-374650" lvl="0" marL="457200" rtl="0" algn="l">
              <a:spcBef>
                <a:spcPts val="0"/>
              </a:spcBef>
              <a:spcAft>
                <a:spcPts val="0"/>
              </a:spcAft>
              <a:buClr>
                <a:schemeClr val="dk1"/>
              </a:buClr>
              <a:buSzPts val="2300"/>
              <a:buChar char="●"/>
            </a:pPr>
            <a:r>
              <a:rPr lang="en" sz="3000"/>
              <a:t>Production of </a:t>
            </a:r>
            <a:r>
              <a:rPr lang="en" sz="3000"/>
              <a:t>Empathy </a:t>
            </a:r>
            <a:endParaRPr sz="3000"/>
          </a:p>
          <a:p>
            <a:pPr indent="0" lvl="0" marL="457200" rtl="0" algn="l">
              <a:spcBef>
                <a:spcPts val="1200"/>
              </a:spcBef>
              <a:spcAft>
                <a:spcPts val="1200"/>
              </a:spcAft>
              <a:buNone/>
            </a:pPr>
            <a:r>
              <a:t/>
            </a:r>
            <a:endParaRPr sz="2904"/>
          </a:p>
        </p:txBody>
      </p:sp>
      <p:sp>
        <p:nvSpPr>
          <p:cNvPr id="144" name="Google Shape;144;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t>Nagasaki Post-Hibakusha Storytellers</a:t>
            </a:r>
            <a:endParaRPr b="1" sz="2720"/>
          </a:p>
        </p:txBody>
      </p:sp>
      <p:sp>
        <p:nvSpPr>
          <p:cNvPr id="150" name="Google Shape;150;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300"/>
              <a:t>In Nagasaki since 2014, </a:t>
            </a:r>
            <a:r>
              <a:rPr b="1" lang="en" sz="2300"/>
              <a:t>Legacy Successors</a:t>
            </a:r>
            <a:r>
              <a:rPr lang="en" sz="2300"/>
              <a:t>:</a:t>
            </a:r>
            <a:endParaRPr sz="2300"/>
          </a:p>
          <a:p>
            <a:pPr indent="0" lvl="0" marL="0" rtl="0" algn="l">
              <a:spcBef>
                <a:spcPts val="1200"/>
              </a:spcBef>
              <a:spcAft>
                <a:spcPts val="0"/>
              </a:spcAft>
              <a:buClr>
                <a:schemeClr val="dk1"/>
              </a:buClr>
              <a:buSzPts val="1100"/>
              <a:buFont typeface="Arial"/>
              <a:buNone/>
            </a:pPr>
            <a:r>
              <a:rPr b="1" lang="en" sz="2100">
                <a:solidFill>
                  <a:srgbClr val="A61C00"/>
                </a:solidFill>
              </a:rPr>
              <a:t>Certified A-bomb Experience Storytellers (N= 239)</a:t>
            </a:r>
            <a:endParaRPr b="1" sz="2100">
              <a:solidFill>
                <a:srgbClr val="A61C00"/>
              </a:solidFill>
            </a:endParaRPr>
          </a:p>
          <a:p>
            <a:pPr indent="0" lvl="0" marL="0" rtl="0" algn="l">
              <a:spcBef>
                <a:spcPts val="1200"/>
              </a:spcBef>
              <a:spcAft>
                <a:spcPts val="0"/>
              </a:spcAft>
              <a:buNone/>
            </a:pPr>
            <a:r>
              <a:rPr b="1" lang="en" sz="2100">
                <a:solidFill>
                  <a:srgbClr val="A61C00"/>
                </a:solidFill>
              </a:rPr>
              <a:t>Certified Family Storytellers (N= 39)</a:t>
            </a:r>
            <a:endParaRPr sz="1700">
              <a:solidFill>
                <a:schemeClr val="dk1"/>
              </a:solidFill>
            </a:endParaRPr>
          </a:p>
          <a:p>
            <a:pPr indent="0" lvl="0" marL="0" rtl="0" algn="l">
              <a:spcBef>
                <a:spcPts val="1200"/>
              </a:spcBef>
              <a:spcAft>
                <a:spcPts val="0"/>
              </a:spcAft>
              <a:buClr>
                <a:schemeClr val="dk1"/>
              </a:buClr>
              <a:buSzPts val="1100"/>
              <a:buFont typeface="Arial"/>
              <a:buNone/>
            </a:pPr>
            <a:r>
              <a:rPr lang="en" sz="2300"/>
              <a:t>→ </a:t>
            </a:r>
            <a:r>
              <a:rPr lang="en" sz="1700">
                <a:solidFill>
                  <a:schemeClr val="dk1"/>
                </a:solidFill>
              </a:rPr>
              <a:t>Emphasize faithful reproduction of facts</a:t>
            </a:r>
            <a:endParaRPr sz="1700">
              <a:solidFill>
                <a:schemeClr val="dk1"/>
              </a:solidFill>
            </a:endParaRPr>
          </a:p>
          <a:p>
            <a:pPr indent="0" lvl="0" marL="0" rtl="0" algn="l">
              <a:spcBef>
                <a:spcPts val="1200"/>
              </a:spcBef>
              <a:spcAft>
                <a:spcPts val="0"/>
              </a:spcAft>
              <a:buClr>
                <a:schemeClr val="dk1"/>
              </a:buClr>
              <a:buSzPts val="1100"/>
              <a:buFont typeface="Arial"/>
              <a:buNone/>
            </a:pPr>
            <a:r>
              <a:rPr lang="en" sz="2300"/>
              <a:t>→</a:t>
            </a:r>
            <a:r>
              <a:rPr lang="en" sz="1700">
                <a:solidFill>
                  <a:schemeClr val="dk1"/>
                </a:solidFill>
              </a:rPr>
              <a:t> Restricted to 1945.</a:t>
            </a:r>
            <a:endParaRPr sz="1700">
              <a:solidFill>
                <a:schemeClr val="dk1"/>
              </a:solidFill>
            </a:endParaRPr>
          </a:p>
          <a:p>
            <a:pPr indent="0" lvl="0" marL="0" rtl="0" algn="l">
              <a:spcBef>
                <a:spcPts val="1200"/>
              </a:spcBef>
              <a:spcAft>
                <a:spcPts val="1200"/>
              </a:spcAft>
              <a:buClr>
                <a:schemeClr val="dk1"/>
              </a:buClr>
              <a:buSzPts val="1100"/>
              <a:buFont typeface="Arial"/>
              <a:buNone/>
            </a:pPr>
            <a:r>
              <a:rPr lang="en" sz="2300"/>
              <a:t>→</a:t>
            </a:r>
            <a:r>
              <a:rPr lang="en" sz="1700">
                <a:solidFill>
                  <a:schemeClr val="dk1"/>
                </a:solidFill>
              </a:rPr>
              <a:t> A small number stray away from training.</a:t>
            </a:r>
            <a:endParaRPr sz="1700">
              <a:solidFill>
                <a:schemeClr val="dk1"/>
              </a:solidFill>
            </a:endParaRPr>
          </a:p>
        </p:txBody>
      </p:sp>
      <p:sp>
        <p:nvSpPr>
          <p:cNvPr id="151" name="Google Shape;151;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t>Meme Theory</a:t>
            </a:r>
            <a:endParaRPr b="1"/>
          </a:p>
        </p:txBody>
      </p:sp>
      <p:sp>
        <p:nvSpPr>
          <p:cNvPr id="157" name="Google Shape;157;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6"/>
              <a:buFont typeface="Arial"/>
              <a:buNone/>
            </a:pPr>
            <a:r>
              <a:rPr b="1" lang="en"/>
              <a:t>Meme Theory</a:t>
            </a:r>
            <a:r>
              <a:rPr b="1" lang="en"/>
              <a:t>- Richard Dawkins</a:t>
            </a:r>
            <a:endParaRPr b="1"/>
          </a:p>
          <a:p>
            <a:pPr indent="0" lvl="0" marL="0" rtl="0" algn="l">
              <a:spcBef>
                <a:spcPts val="0"/>
              </a:spcBef>
              <a:spcAft>
                <a:spcPts val="0"/>
              </a:spcAft>
              <a:buNone/>
            </a:pPr>
            <a:r>
              <a:t/>
            </a:r>
            <a:endParaRPr/>
          </a:p>
        </p:txBody>
      </p:sp>
      <p:sp>
        <p:nvSpPr>
          <p:cNvPr id="163" name="Google Shape;163;p26"/>
          <p:cNvSpPr txBox="1"/>
          <p:nvPr>
            <p:ph idx="1" type="body"/>
          </p:nvPr>
        </p:nvSpPr>
        <p:spPr>
          <a:xfrm>
            <a:off x="246225" y="1133775"/>
            <a:ext cx="8520600" cy="34164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p>
            <a:pPr indent="-342900" lvl="0" marL="457200" rtl="0" algn="l">
              <a:spcBef>
                <a:spcPts val="1200"/>
              </a:spcBef>
              <a:spcAft>
                <a:spcPts val="0"/>
              </a:spcAft>
              <a:buSzPts val="1800"/>
              <a:buChar char="●"/>
            </a:pPr>
            <a:r>
              <a:rPr lang="en" sz="1600">
                <a:solidFill>
                  <a:srgbClr val="0A0A0A"/>
                </a:solidFill>
                <a:highlight>
                  <a:srgbClr val="FFFFFF"/>
                </a:highlight>
              </a:rPr>
              <a:t>Coined by Richard Dawkins in </a:t>
            </a:r>
            <a:r>
              <a:rPr lang="en" sz="1600">
                <a:solidFill>
                  <a:srgbClr val="0A0A0A"/>
                </a:solidFill>
                <a:highlight>
                  <a:srgbClr val="FFFFFF"/>
                </a:highlight>
              </a:rPr>
              <a:t>his</a:t>
            </a:r>
            <a:r>
              <a:rPr lang="en" sz="1600">
                <a:solidFill>
                  <a:srgbClr val="0A0A0A"/>
                </a:solidFill>
                <a:highlight>
                  <a:srgbClr val="FFFFFF"/>
                </a:highlight>
              </a:rPr>
              <a:t> 1976 work </a:t>
            </a:r>
            <a:r>
              <a:rPr i="1" lang="en" sz="1600">
                <a:solidFill>
                  <a:srgbClr val="0A0A0A"/>
                </a:solidFill>
                <a:highlight>
                  <a:srgbClr val="FFFFFF"/>
                </a:highlight>
              </a:rPr>
              <a:t>The Selfish Gene</a:t>
            </a:r>
            <a:r>
              <a:rPr lang="en" sz="1600">
                <a:solidFill>
                  <a:srgbClr val="0A0A0A"/>
                </a:solidFill>
                <a:highlight>
                  <a:srgbClr val="FFFFFF"/>
                </a:highlight>
              </a:rPr>
              <a:t>, a </a:t>
            </a:r>
            <a:r>
              <a:rPr b="1" lang="en" sz="1600">
                <a:solidFill>
                  <a:srgbClr val="0A0A0A"/>
                </a:solidFill>
                <a:highlight>
                  <a:srgbClr val="FFFFFF"/>
                </a:highlight>
              </a:rPr>
              <a:t>meme</a:t>
            </a:r>
            <a:r>
              <a:rPr lang="en" sz="1600">
                <a:solidFill>
                  <a:srgbClr val="0A0A0A"/>
                </a:solidFill>
                <a:highlight>
                  <a:srgbClr val="FFFFFF"/>
                </a:highlight>
              </a:rPr>
              <a:t> is a unit of cultural information (like an idea, tune, or fashion) that replicates and spreads through imitation, much like </a:t>
            </a:r>
            <a:r>
              <a:rPr b="1" lang="en" sz="1600">
                <a:solidFill>
                  <a:srgbClr val="0A0A0A"/>
                </a:solidFill>
                <a:highlight>
                  <a:srgbClr val="FFFFFF"/>
                </a:highlight>
              </a:rPr>
              <a:t>gene transmission</a:t>
            </a:r>
            <a:r>
              <a:rPr lang="en" sz="2200">
                <a:solidFill>
                  <a:schemeClr val="dk1"/>
                </a:solidFill>
              </a:rPr>
              <a:t>.</a:t>
            </a:r>
            <a:endParaRPr sz="2300">
              <a:solidFill>
                <a:schemeClr val="dk1"/>
              </a:solidFill>
            </a:endParaRPr>
          </a:p>
          <a:p>
            <a:pPr indent="0" lvl="0" marL="0" rtl="0" algn="l">
              <a:spcBef>
                <a:spcPts val="120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1200"/>
              </a:spcAft>
              <a:buNone/>
            </a:pPr>
            <a:r>
              <a:t/>
            </a:r>
            <a:endParaRPr/>
          </a:p>
        </p:txBody>
      </p:sp>
      <p:graphicFrame>
        <p:nvGraphicFramePr>
          <p:cNvPr id="164" name="Google Shape;164;p26"/>
          <p:cNvGraphicFramePr/>
          <p:nvPr/>
        </p:nvGraphicFramePr>
        <p:xfrm>
          <a:off x="910250" y="2296725"/>
          <a:ext cx="3000000" cy="3000000"/>
        </p:xfrm>
        <a:graphic>
          <a:graphicData uri="http://schemas.openxmlformats.org/drawingml/2006/table">
            <a:tbl>
              <a:tblPr>
                <a:noFill/>
                <a:tableStyleId>{C882765B-E7CF-499E-B352-F3033C1B0F49}</a:tableStyleId>
              </a:tblPr>
              <a:tblGrid>
                <a:gridCol w="2625925"/>
                <a:gridCol w="5017825"/>
              </a:tblGrid>
              <a:tr h="465075">
                <a:tc>
                  <a:txBody>
                    <a:bodyPr/>
                    <a:lstStyle/>
                    <a:p>
                      <a:pPr indent="0" lvl="0" marL="0" rtl="0" algn="ctr">
                        <a:lnSpc>
                          <a:spcPct val="115000"/>
                        </a:lnSpc>
                        <a:spcBef>
                          <a:spcPts val="0"/>
                        </a:spcBef>
                        <a:spcAft>
                          <a:spcPts val="0"/>
                        </a:spcAft>
                        <a:buNone/>
                      </a:pPr>
                      <a:r>
                        <a:rPr b="1" lang="en" sz="1700"/>
                        <a:t>CONCEPT </a:t>
                      </a:r>
                      <a:endParaRPr b="1" sz="1700"/>
                    </a:p>
                  </a:txBody>
                  <a:tcPr marT="9525" marB="9525" marR="47625" marL="47625">
                    <a:lnL cap="flat" cmpd="sng" w="9525">
                      <a:solidFill>
                        <a:srgbClr val="9A9A9A"/>
                      </a:solidFill>
                      <a:prstDash val="solid"/>
                      <a:round/>
                      <a:headEnd len="sm" w="sm" type="none"/>
                      <a:tailEnd len="sm" w="sm" type="none"/>
                    </a:lnL>
                    <a:lnR cap="flat" cmpd="sng" w="9525">
                      <a:solidFill>
                        <a:srgbClr val="9A9A9A"/>
                      </a:solidFill>
                      <a:prstDash val="solid"/>
                      <a:round/>
                      <a:headEnd len="sm" w="sm" type="none"/>
                      <a:tailEnd len="sm" w="sm" type="none"/>
                    </a:lnR>
                    <a:lnT cap="flat" cmpd="sng" w="9525">
                      <a:solidFill>
                        <a:srgbClr val="9A9A9A"/>
                      </a:solidFill>
                      <a:prstDash val="solid"/>
                      <a:round/>
                      <a:headEnd len="sm" w="sm" type="none"/>
                      <a:tailEnd len="sm" w="sm" type="none"/>
                    </a:lnT>
                    <a:lnB cap="flat" cmpd="sng" w="9525">
                      <a:solidFill>
                        <a:srgbClr val="9A9A9A"/>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700"/>
                        <a:t>MEANING</a:t>
                      </a:r>
                      <a:endParaRPr b="1" sz="1700"/>
                    </a:p>
                  </a:txBody>
                  <a:tcPr marT="9525" marB="9525" marR="47625" marL="47625">
                    <a:lnL cap="flat" cmpd="sng" w="9525">
                      <a:solidFill>
                        <a:srgbClr val="9A9A9A"/>
                      </a:solidFill>
                      <a:prstDash val="solid"/>
                      <a:round/>
                      <a:headEnd len="sm" w="sm" type="none"/>
                      <a:tailEnd len="sm" w="sm" type="none"/>
                    </a:lnL>
                    <a:lnR cap="flat" cmpd="sng" w="9525">
                      <a:solidFill>
                        <a:srgbClr val="9A9A9A"/>
                      </a:solidFill>
                      <a:prstDash val="solid"/>
                      <a:round/>
                      <a:headEnd len="sm" w="sm" type="none"/>
                      <a:tailEnd len="sm" w="sm" type="none"/>
                    </a:lnR>
                    <a:lnT cap="flat" cmpd="sng" w="9525">
                      <a:solidFill>
                        <a:srgbClr val="9A9A9A"/>
                      </a:solidFill>
                      <a:prstDash val="solid"/>
                      <a:round/>
                      <a:headEnd len="sm" w="sm" type="none"/>
                      <a:tailEnd len="sm" w="sm" type="none"/>
                    </a:lnT>
                    <a:lnB cap="flat" cmpd="sng" w="9525">
                      <a:solidFill>
                        <a:srgbClr val="9A9A9A"/>
                      </a:solidFill>
                      <a:prstDash val="solid"/>
                      <a:round/>
                      <a:headEnd len="sm" w="sm" type="none"/>
                      <a:tailEnd len="sm" w="sm" type="none"/>
                    </a:lnB>
                  </a:tcPr>
                </a:tc>
              </a:tr>
              <a:tr h="314250">
                <a:tc>
                  <a:txBody>
                    <a:bodyPr/>
                    <a:lstStyle/>
                    <a:p>
                      <a:pPr indent="0" lvl="0" marL="0" rtl="0" algn="l">
                        <a:lnSpc>
                          <a:spcPct val="115000"/>
                        </a:lnSpc>
                        <a:spcBef>
                          <a:spcPts val="0"/>
                        </a:spcBef>
                        <a:spcAft>
                          <a:spcPts val="0"/>
                        </a:spcAft>
                        <a:buNone/>
                      </a:pPr>
                      <a:r>
                        <a:rPr lang="en" sz="1700"/>
                        <a:t>Longevity</a:t>
                      </a:r>
                      <a:endParaRPr sz="1700"/>
                    </a:p>
                  </a:txBody>
                  <a:tcPr marT="9525" marB="9525" marR="47625" marL="47625">
                    <a:lnL cap="flat" cmpd="sng" w="9525">
                      <a:solidFill>
                        <a:srgbClr val="9A9A9A"/>
                      </a:solidFill>
                      <a:prstDash val="solid"/>
                      <a:round/>
                      <a:headEnd len="sm" w="sm" type="none"/>
                      <a:tailEnd len="sm" w="sm" type="none"/>
                    </a:lnL>
                    <a:lnR cap="flat" cmpd="sng" w="9525">
                      <a:solidFill>
                        <a:srgbClr val="9A9A9A"/>
                      </a:solidFill>
                      <a:prstDash val="solid"/>
                      <a:round/>
                      <a:headEnd len="sm" w="sm" type="none"/>
                      <a:tailEnd len="sm" w="sm" type="none"/>
                    </a:lnR>
                    <a:lnT cap="flat" cmpd="sng" w="9525">
                      <a:solidFill>
                        <a:srgbClr val="9A9A9A"/>
                      </a:solidFill>
                      <a:prstDash val="solid"/>
                      <a:round/>
                      <a:headEnd len="sm" w="sm" type="none"/>
                      <a:tailEnd len="sm" w="sm" type="none"/>
                    </a:lnT>
                    <a:lnB cap="flat" cmpd="sng" w="9525">
                      <a:solidFill>
                        <a:srgbClr val="9A9A9A"/>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600">
                          <a:solidFill>
                            <a:srgbClr val="0A0A0A"/>
                          </a:solidFill>
                          <a:highlight>
                            <a:srgbClr val="FFFFFF"/>
                          </a:highlight>
                        </a:rPr>
                        <a:t>How long the information remains stable or survives over time</a:t>
                      </a:r>
                      <a:endParaRPr sz="2100"/>
                    </a:p>
                  </a:txBody>
                  <a:tcPr marT="9525" marB="9525" marR="47625" marL="47625">
                    <a:lnL cap="flat" cmpd="sng" w="9525">
                      <a:solidFill>
                        <a:srgbClr val="9A9A9A"/>
                      </a:solidFill>
                      <a:prstDash val="solid"/>
                      <a:round/>
                      <a:headEnd len="sm" w="sm" type="none"/>
                      <a:tailEnd len="sm" w="sm" type="none"/>
                    </a:lnL>
                    <a:lnR cap="flat" cmpd="sng" w="9525">
                      <a:solidFill>
                        <a:srgbClr val="9A9A9A"/>
                      </a:solidFill>
                      <a:prstDash val="solid"/>
                      <a:round/>
                      <a:headEnd len="sm" w="sm" type="none"/>
                      <a:tailEnd len="sm" w="sm" type="none"/>
                    </a:lnR>
                    <a:lnT cap="flat" cmpd="sng" w="9525">
                      <a:solidFill>
                        <a:srgbClr val="9A9A9A"/>
                      </a:solidFill>
                      <a:prstDash val="solid"/>
                      <a:round/>
                      <a:headEnd len="sm" w="sm" type="none"/>
                      <a:tailEnd len="sm" w="sm" type="none"/>
                    </a:lnT>
                    <a:lnB cap="flat" cmpd="sng" w="9525">
                      <a:solidFill>
                        <a:srgbClr val="9A9A9A"/>
                      </a:solidFill>
                      <a:prstDash val="solid"/>
                      <a:round/>
                      <a:headEnd len="sm" w="sm" type="none"/>
                      <a:tailEnd len="sm" w="sm" type="none"/>
                    </a:lnB>
                  </a:tcPr>
                </a:tc>
              </a:tr>
              <a:tr h="314250">
                <a:tc>
                  <a:txBody>
                    <a:bodyPr/>
                    <a:lstStyle/>
                    <a:p>
                      <a:pPr indent="0" lvl="0" marL="0" rtl="0" algn="l">
                        <a:lnSpc>
                          <a:spcPct val="115000"/>
                        </a:lnSpc>
                        <a:spcBef>
                          <a:spcPts val="0"/>
                        </a:spcBef>
                        <a:spcAft>
                          <a:spcPts val="0"/>
                        </a:spcAft>
                        <a:buNone/>
                      </a:pPr>
                      <a:r>
                        <a:rPr lang="en" sz="1700"/>
                        <a:t>Fecundity</a:t>
                      </a:r>
                      <a:endParaRPr sz="1700"/>
                    </a:p>
                  </a:txBody>
                  <a:tcPr marT="9525" marB="9525" marR="47625" marL="47625">
                    <a:lnL cap="flat" cmpd="sng" w="9525">
                      <a:solidFill>
                        <a:srgbClr val="9A9A9A"/>
                      </a:solidFill>
                      <a:prstDash val="solid"/>
                      <a:round/>
                      <a:headEnd len="sm" w="sm" type="none"/>
                      <a:tailEnd len="sm" w="sm" type="none"/>
                    </a:lnL>
                    <a:lnR cap="flat" cmpd="sng" w="9525">
                      <a:solidFill>
                        <a:srgbClr val="9A9A9A"/>
                      </a:solidFill>
                      <a:prstDash val="solid"/>
                      <a:round/>
                      <a:headEnd len="sm" w="sm" type="none"/>
                      <a:tailEnd len="sm" w="sm" type="none"/>
                    </a:lnR>
                    <a:lnT cap="flat" cmpd="sng" w="9525">
                      <a:solidFill>
                        <a:srgbClr val="9A9A9A"/>
                      </a:solidFill>
                      <a:prstDash val="solid"/>
                      <a:round/>
                      <a:headEnd len="sm" w="sm" type="none"/>
                      <a:tailEnd len="sm" w="sm" type="none"/>
                    </a:lnT>
                    <a:lnB cap="flat" cmpd="sng" w="9525">
                      <a:solidFill>
                        <a:srgbClr val="9A9A9A"/>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600">
                          <a:solidFill>
                            <a:srgbClr val="0A0A0A"/>
                          </a:solidFill>
                          <a:highlight>
                            <a:srgbClr val="FFFFFF"/>
                          </a:highlight>
                        </a:rPr>
                        <a:t>How quickly or effectively the information can spread and create new copies</a:t>
                      </a:r>
                      <a:endParaRPr sz="1800"/>
                    </a:p>
                  </a:txBody>
                  <a:tcPr marT="9525" marB="9525" marR="47625" marL="47625">
                    <a:lnL cap="flat" cmpd="sng" w="9525">
                      <a:solidFill>
                        <a:srgbClr val="9A9A9A"/>
                      </a:solidFill>
                      <a:prstDash val="solid"/>
                      <a:round/>
                      <a:headEnd len="sm" w="sm" type="none"/>
                      <a:tailEnd len="sm" w="sm" type="none"/>
                    </a:lnL>
                    <a:lnR cap="flat" cmpd="sng" w="9525">
                      <a:solidFill>
                        <a:srgbClr val="9A9A9A"/>
                      </a:solidFill>
                      <a:prstDash val="solid"/>
                      <a:round/>
                      <a:headEnd len="sm" w="sm" type="none"/>
                      <a:tailEnd len="sm" w="sm" type="none"/>
                    </a:lnR>
                    <a:lnT cap="flat" cmpd="sng" w="9525">
                      <a:solidFill>
                        <a:srgbClr val="9A9A9A"/>
                      </a:solidFill>
                      <a:prstDash val="solid"/>
                      <a:round/>
                      <a:headEnd len="sm" w="sm" type="none"/>
                      <a:tailEnd len="sm" w="sm" type="none"/>
                    </a:lnT>
                    <a:lnB cap="flat" cmpd="sng" w="9525">
                      <a:solidFill>
                        <a:srgbClr val="9A9A9A"/>
                      </a:solidFill>
                      <a:prstDash val="solid"/>
                      <a:round/>
                      <a:headEnd len="sm" w="sm" type="none"/>
                      <a:tailEnd len="sm" w="sm" type="none"/>
                    </a:lnB>
                  </a:tcPr>
                </a:tc>
              </a:tr>
              <a:tr h="519175">
                <a:tc>
                  <a:txBody>
                    <a:bodyPr/>
                    <a:lstStyle/>
                    <a:p>
                      <a:pPr indent="0" lvl="0" marL="0" rtl="0" algn="l">
                        <a:lnSpc>
                          <a:spcPct val="115000"/>
                        </a:lnSpc>
                        <a:spcBef>
                          <a:spcPts val="0"/>
                        </a:spcBef>
                        <a:spcAft>
                          <a:spcPts val="0"/>
                        </a:spcAft>
                        <a:buNone/>
                      </a:pPr>
                      <a:r>
                        <a:rPr lang="en" sz="1700"/>
                        <a:t>Copying fidelity</a:t>
                      </a:r>
                      <a:endParaRPr sz="1700"/>
                    </a:p>
                  </a:txBody>
                  <a:tcPr marT="9525" marB="9525" marR="47625" marL="47625">
                    <a:lnL cap="flat" cmpd="sng" w="9525">
                      <a:solidFill>
                        <a:srgbClr val="9A9A9A"/>
                      </a:solidFill>
                      <a:prstDash val="solid"/>
                      <a:round/>
                      <a:headEnd len="sm" w="sm" type="none"/>
                      <a:tailEnd len="sm" w="sm" type="none"/>
                    </a:lnL>
                    <a:lnR cap="flat" cmpd="sng" w="9525">
                      <a:solidFill>
                        <a:srgbClr val="9A9A9A"/>
                      </a:solidFill>
                      <a:prstDash val="solid"/>
                      <a:round/>
                      <a:headEnd len="sm" w="sm" type="none"/>
                      <a:tailEnd len="sm" w="sm" type="none"/>
                    </a:lnR>
                    <a:lnT cap="flat" cmpd="sng" w="9525">
                      <a:solidFill>
                        <a:srgbClr val="9A9A9A"/>
                      </a:solidFill>
                      <a:prstDash val="solid"/>
                      <a:round/>
                      <a:headEnd len="sm" w="sm" type="none"/>
                      <a:tailEnd len="sm" w="sm" type="none"/>
                    </a:lnT>
                    <a:lnB cap="flat" cmpd="sng" w="9525">
                      <a:solidFill>
                        <a:srgbClr val="9A9A9A"/>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500">
                          <a:solidFill>
                            <a:srgbClr val="0A0A0A"/>
                          </a:solidFill>
                          <a:highlight>
                            <a:srgbClr val="FFFFFF"/>
                          </a:highlight>
                        </a:rPr>
                        <a:t>How accurately the information is reproduced without being altered or mutated during transmission</a:t>
                      </a:r>
                      <a:endParaRPr sz="2000"/>
                    </a:p>
                  </a:txBody>
                  <a:tcPr marT="9525" marB="9525" marR="47625" marL="47625">
                    <a:lnL cap="flat" cmpd="sng" w="9525">
                      <a:solidFill>
                        <a:srgbClr val="9A9A9A"/>
                      </a:solidFill>
                      <a:prstDash val="solid"/>
                      <a:round/>
                      <a:headEnd len="sm" w="sm" type="none"/>
                      <a:tailEnd len="sm" w="sm" type="none"/>
                    </a:lnL>
                    <a:lnR cap="flat" cmpd="sng" w="9525">
                      <a:solidFill>
                        <a:srgbClr val="9A9A9A"/>
                      </a:solidFill>
                      <a:prstDash val="solid"/>
                      <a:round/>
                      <a:headEnd len="sm" w="sm" type="none"/>
                      <a:tailEnd len="sm" w="sm" type="none"/>
                    </a:lnR>
                    <a:lnT cap="flat" cmpd="sng" w="9525">
                      <a:solidFill>
                        <a:srgbClr val="9A9A9A"/>
                      </a:solidFill>
                      <a:prstDash val="solid"/>
                      <a:round/>
                      <a:headEnd len="sm" w="sm" type="none"/>
                      <a:tailEnd len="sm" w="sm" type="none"/>
                    </a:lnT>
                    <a:lnB cap="flat" cmpd="sng" w="9525">
                      <a:solidFill>
                        <a:srgbClr val="9A9A9A"/>
                      </a:solidFill>
                      <a:prstDash val="solid"/>
                      <a:round/>
                      <a:headEnd len="sm" w="sm" type="none"/>
                      <a:tailEnd len="sm" w="sm" type="none"/>
                    </a:lnB>
                  </a:tcPr>
                </a:tc>
              </a:tr>
            </a:tbl>
          </a:graphicData>
        </a:graphic>
      </p:graphicFrame>
      <p:sp>
        <p:nvSpPr>
          <p:cNvPr id="165" name="Google Shape;165;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420"/>
              <a:t>Meme Theory – Strengths of oral traditions?</a:t>
            </a:r>
            <a:endParaRPr b="1" sz="2420"/>
          </a:p>
        </p:txBody>
      </p:sp>
      <p:sp>
        <p:nvSpPr>
          <p:cNvPr id="171" name="Google Shape;171;p27"/>
          <p:cNvSpPr txBox="1"/>
          <p:nvPr>
            <p:ph idx="1" type="body"/>
          </p:nvPr>
        </p:nvSpPr>
        <p:spPr>
          <a:xfrm>
            <a:off x="311700" y="124682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0"/>
              </a:spcAft>
              <a:buClr>
                <a:schemeClr val="dk1"/>
              </a:buClr>
              <a:buSzPct val="31561"/>
              <a:buFont typeface="Arial"/>
              <a:buNone/>
            </a:pPr>
            <a:r>
              <a:rPr b="1" lang="en" sz="3485">
                <a:solidFill>
                  <a:srgbClr val="A61C00"/>
                </a:solidFill>
              </a:rPr>
              <a:t>Human Agency</a:t>
            </a:r>
            <a:endParaRPr b="1" sz="3485">
              <a:solidFill>
                <a:schemeClr val="dk1"/>
              </a:solidFill>
            </a:endParaRPr>
          </a:p>
          <a:p>
            <a:pPr indent="0" lvl="0" marL="0" rtl="0" algn="l">
              <a:spcBef>
                <a:spcPts val="0"/>
              </a:spcBef>
              <a:spcAft>
                <a:spcPts val="0"/>
              </a:spcAft>
              <a:buClr>
                <a:schemeClr val="dk1"/>
              </a:buClr>
              <a:buSzPct val="37931"/>
              <a:buFont typeface="Arial"/>
              <a:buNone/>
            </a:pPr>
            <a:r>
              <a:t/>
            </a:r>
            <a:endParaRPr sz="2900">
              <a:solidFill>
                <a:schemeClr val="dk1"/>
              </a:solidFill>
            </a:endParaRPr>
          </a:p>
          <a:p>
            <a:pPr indent="-407749" lvl="0" marL="457200" rtl="0" algn="l">
              <a:spcBef>
                <a:spcPts val="0"/>
              </a:spcBef>
              <a:spcAft>
                <a:spcPts val="0"/>
              </a:spcAft>
              <a:buClr>
                <a:schemeClr val="dk1"/>
              </a:buClr>
              <a:buSzPct val="100000"/>
              <a:buChar char="●"/>
            </a:pPr>
            <a:r>
              <a:rPr lang="en" sz="3050">
                <a:solidFill>
                  <a:schemeClr val="dk1"/>
                </a:solidFill>
              </a:rPr>
              <a:t>Presence of a human storyteller -&gt; Mirror neurons</a:t>
            </a:r>
            <a:endParaRPr sz="3050">
              <a:solidFill>
                <a:schemeClr val="dk1"/>
              </a:solidFill>
            </a:endParaRPr>
          </a:p>
          <a:p>
            <a:pPr indent="0" lvl="0" marL="457200" rtl="0" algn="l">
              <a:spcBef>
                <a:spcPts val="0"/>
              </a:spcBef>
              <a:spcAft>
                <a:spcPts val="0"/>
              </a:spcAft>
              <a:buNone/>
            </a:pPr>
            <a:r>
              <a:t/>
            </a:r>
            <a:endParaRPr sz="3050">
              <a:solidFill>
                <a:schemeClr val="dk1"/>
              </a:solidFill>
            </a:endParaRPr>
          </a:p>
          <a:p>
            <a:pPr indent="-407749" lvl="0" marL="457200" rtl="0" algn="l">
              <a:spcBef>
                <a:spcPts val="1200"/>
              </a:spcBef>
              <a:spcAft>
                <a:spcPts val="0"/>
              </a:spcAft>
              <a:buClr>
                <a:schemeClr val="dk1"/>
              </a:buClr>
              <a:buSzPct val="100000"/>
              <a:buChar char="●"/>
            </a:pPr>
            <a:r>
              <a:rPr lang="en" sz="3050">
                <a:solidFill>
                  <a:schemeClr val="dk1"/>
                </a:solidFill>
              </a:rPr>
              <a:t>Makes information culturally meaningful and psychologically appealing</a:t>
            </a:r>
            <a:endParaRPr/>
          </a:p>
        </p:txBody>
      </p:sp>
      <p:sp>
        <p:nvSpPr>
          <p:cNvPr id="172" name="Google Shape;172;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8"/>
          <p:cNvSpPr txBox="1"/>
          <p:nvPr>
            <p:ph type="title"/>
          </p:nvPr>
        </p:nvSpPr>
        <p:spPr>
          <a:xfrm>
            <a:off x="311700" y="3513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Kataribe and the future of </a:t>
            </a:r>
            <a:r>
              <a:rPr b="1" lang="en"/>
              <a:t>Nagasaki’s memory </a:t>
            </a:r>
            <a:endParaRPr b="1"/>
          </a:p>
          <a:p>
            <a:pPr indent="0" lvl="0" marL="0" rtl="0" algn="l">
              <a:spcBef>
                <a:spcPts val="0"/>
              </a:spcBef>
              <a:spcAft>
                <a:spcPts val="0"/>
              </a:spcAft>
              <a:buNone/>
            </a:pPr>
            <a:r>
              <a:t/>
            </a:r>
            <a:endParaRPr/>
          </a:p>
        </p:txBody>
      </p:sp>
      <p:sp>
        <p:nvSpPr>
          <p:cNvPr id="178" name="Google Shape;178;p28"/>
          <p:cNvSpPr txBox="1"/>
          <p:nvPr>
            <p:ph idx="1" type="body"/>
          </p:nvPr>
        </p:nvSpPr>
        <p:spPr>
          <a:xfrm>
            <a:off x="102300" y="1272950"/>
            <a:ext cx="8730000" cy="35460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b="1" lang="en" sz="2504"/>
              <a:t>T</a:t>
            </a:r>
            <a:r>
              <a:rPr b="1" lang="en" sz="2504"/>
              <a:t>hree key challenges</a:t>
            </a:r>
            <a:r>
              <a:rPr lang="en" sz="2504"/>
              <a:t> in a post-Hibakusha world.</a:t>
            </a:r>
            <a:endParaRPr sz="2504"/>
          </a:p>
          <a:p>
            <a:pPr indent="0" lvl="0" marL="0" rtl="0" algn="l">
              <a:lnSpc>
                <a:spcPct val="95000"/>
              </a:lnSpc>
              <a:spcBef>
                <a:spcPts val="1200"/>
              </a:spcBef>
              <a:spcAft>
                <a:spcPts val="0"/>
              </a:spcAft>
              <a:buNone/>
            </a:pPr>
            <a:r>
              <a:rPr lang="en" sz="2504"/>
              <a:t>To avoid:</a:t>
            </a:r>
            <a:endParaRPr sz="2504"/>
          </a:p>
          <a:p>
            <a:pPr indent="-387611" lvl="0" marL="457200" rtl="0" algn="l">
              <a:lnSpc>
                <a:spcPct val="95000"/>
              </a:lnSpc>
              <a:spcBef>
                <a:spcPts val="1200"/>
              </a:spcBef>
              <a:spcAft>
                <a:spcPts val="0"/>
              </a:spcAft>
              <a:buSzPts val="2504"/>
              <a:buAutoNum type="arabicPeriod"/>
            </a:pPr>
            <a:r>
              <a:rPr b="1" lang="en" sz="2504"/>
              <a:t>Forgetting </a:t>
            </a:r>
            <a:endParaRPr b="1" sz="2504"/>
          </a:p>
          <a:p>
            <a:pPr indent="-387611" lvl="0" marL="457200" rtl="0" algn="l">
              <a:lnSpc>
                <a:spcPct val="95000"/>
              </a:lnSpc>
              <a:spcBef>
                <a:spcPts val="0"/>
              </a:spcBef>
              <a:spcAft>
                <a:spcPts val="0"/>
              </a:spcAft>
              <a:buSzPts val="2504"/>
              <a:buAutoNum type="arabicPeriod"/>
            </a:pPr>
            <a:r>
              <a:rPr b="1" lang="en" sz="2504"/>
              <a:t>Misremembering</a:t>
            </a:r>
            <a:endParaRPr b="1" sz="2504"/>
          </a:p>
          <a:p>
            <a:pPr indent="-387611" lvl="0" marL="457200" rtl="0" algn="l">
              <a:lnSpc>
                <a:spcPct val="95000"/>
              </a:lnSpc>
              <a:spcBef>
                <a:spcPts val="0"/>
              </a:spcBef>
              <a:spcAft>
                <a:spcPts val="0"/>
              </a:spcAft>
              <a:buSzPts val="2504"/>
              <a:buAutoNum type="arabicPeriod"/>
            </a:pPr>
            <a:r>
              <a:rPr lang="en" sz="2504"/>
              <a:t>Aimless commemoration</a:t>
            </a:r>
            <a:endParaRPr sz="2394"/>
          </a:p>
        </p:txBody>
      </p:sp>
      <p:sp>
        <p:nvSpPr>
          <p:cNvPr id="179" name="Google Shape;179;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9"/>
          <p:cNvSpPr txBox="1"/>
          <p:nvPr>
            <p:ph type="title"/>
          </p:nvPr>
        </p:nvSpPr>
        <p:spPr>
          <a:xfrm>
            <a:off x="188275" y="2150850"/>
            <a:ext cx="8955600" cy="841800"/>
          </a:xfrm>
          <a:prstGeom prst="rect">
            <a:avLst/>
          </a:prstGeom>
        </p:spPr>
        <p:txBody>
          <a:bodyPr anchorCtr="0" anchor="ctr" bIns="91425" lIns="91425" spcFirstLastPara="1" rIns="91425" wrap="square" tIns="91425">
            <a:normAutofit/>
          </a:bodyPr>
          <a:lstStyle/>
          <a:p>
            <a:pPr indent="-457200" lvl="0" marL="457200" rtl="0" algn="ctr">
              <a:spcBef>
                <a:spcPts val="0"/>
              </a:spcBef>
              <a:spcAft>
                <a:spcPts val="0"/>
              </a:spcAft>
              <a:buSzPts val="3600"/>
              <a:buAutoNum type="arabicPeriod"/>
            </a:pPr>
            <a:r>
              <a:rPr b="1" lang="en"/>
              <a:t>Forgetting</a:t>
            </a:r>
            <a:endParaRPr b="1"/>
          </a:p>
        </p:txBody>
      </p:sp>
      <p:sp>
        <p:nvSpPr>
          <p:cNvPr id="185" name="Google Shape;185;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0"/>
          <p:cNvSpPr txBox="1"/>
          <p:nvPr>
            <p:ph type="title"/>
          </p:nvPr>
        </p:nvSpPr>
        <p:spPr>
          <a:xfrm>
            <a:off x="257900" y="227675"/>
            <a:ext cx="5032500" cy="79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020"/>
              <a:t>1. </a:t>
            </a:r>
            <a:r>
              <a:rPr b="1" lang="en" sz="2020"/>
              <a:t>Forgetting? Religious I</a:t>
            </a:r>
            <a:r>
              <a:rPr b="1" lang="en" sz="2020"/>
              <a:t>nterpretations</a:t>
            </a:r>
            <a:r>
              <a:rPr b="1" lang="en" sz="2020"/>
              <a:t> </a:t>
            </a:r>
            <a:endParaRPr b="1" sz="2020"/>
          </a:p>
        </p:txBody>
      </p:sp>
      <p:sp>
        <p:nvSpPr>
          <p:cNvPr id="191" name="Google Shape;191;p30"/>
          <p:cNvSpPr txBox="1"/>
          <p:nvPr>
            <p:ph idx="1" type="body"/>
          </p:nvPr>
        </p:nvSpPr>
        <p:spPr>
          <a:xfrm>
            <a:off x="66450" y="1023600"/>
            <a:ext cx="8572200" cy="3760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Dr. Takashi Nagai</a:t>
            </a:r>
            <a:endParaRPr b="1"/>
          </a:p>
          <a:p>
            <a:pPr indent="0" lvl="0" marL="0" rtl="0" algn="l">
              <a:spcBef>
                <a:spcPts val="1200"/>
              </a:spcBef>
              <a:spcAft>
                <a:spcPts val="0"/>
              </a:spcAft>
              <a:buClr>
                <a:schemeClr val="dk1"/>
              </a:buClr>
              <a:buSzPts val="1100"/>
              <a:buFont typeface="Arial"/>
              <a:buNone/>
            </a:pPr>
            <a:r>
              <a:rPr b="1" lang="en">
                <a:solidFill>
                  <a:schemeClr val="dk1"/>
                </a:solidFill>
              </a:rPr>
              <a:t>The dropping of the A-bomb = God’s will</a:t>
            </a:r>
            <a:endParaRPr b="1">
              <a:solidFill>
                <a:schemeClr val="dk1"/>
              </a:solidFill>
            </a:endParaRPr>
          </a:p>
          <a:p>
            <a:pPr indent="0" lvl="0" marL="0" rtl="0" algn="l">
              <a:spcBef>
                <a:spcPts val="1200"/>
              </a:spcBef>
              <a:spcAft>
                <a:spcPts val="0"/>
              </a:spcAft>
              <a:buNone/>
            </a:pPr>
            <a:r>
              <a:t/>
            </a:r>
            <a:endParaRPr b="1">
              <a:solidFill>
                <a:srgbClr val="1F1F1F"/>
              </a:solidFill>
            </a:endParaRPr>
          </a:p>
          <a:p>
            <a:pPr indent="0" lvl="0" marL="0" rtl="0" algn="l">
              <a:spcBef>
                <a:spcPts val="1200"/>
              </a:spcBef>
              <a:spcAft>
                <a:spcPts val="0"/>
              </a:spcAft>
              <a:buNone/>
            </a:pPr>
            <a:r>
              <a:rPr b="1" lang="en">
                <a:solidFill>
                  <a:srgbClr val="1F1F1F"/>
                </a:solidFill>
              </a:rPr>
              <a:t>The victims = </a:t>
            </a:r>
            <a:r>
              <a:rPr b="1" lang="en">
                <a:solidFill>
                  <a:srgbClr val="990000"/>
                </a:solidFill>
              </a:rPr>
              <a:t>The victims as a sacrificial offering</a:t>
            </a:r>
            <a:endParaRPr b="1">
              <a:solidFill>
                <a:srgbClr val="990000"/>
              </a:solidFill>
            </a:endParaRPr>
          </a:p>
          <a:p>
            <a:pPr indent="0" lvl="0" marL="0" rtl="0" algn="l">
              <a:spcBef>
                <a:spcPts val="1200"/>
              </a:spcBef>
              <a:spcAft>
                <a:spcPts val="0"/>
              </a:spcAft>
              <a:buNone/>
            </a:pPr>
            <a:r>
              <a:t/>
            </a:r>
            <a:endParaRPr b="1">
              <a:solidFill>
                <a:srgbClr val="990000"/>
              </a:solidFill>
            </a:endParaRPr>
          </a:p>
          <a:p>
            <a:pPr indent="0" lvl="0" marL="0" rtl="0" algn="l">
              <a:spcBef>
                <a:spcPts val="1200"/>
              </a:spcBef>
              <a:spcAft>
                <a:spcPts val="0"/>
              </a:spcAft>
              <a:buNone/>
            </a:pPr>
            <a:r>
              <a:rPr b="1" lang="en">
                <a:solidFill>
                  <a:schemeClr val="dk1"/>
                </a:solidFill>
              </a:rPr>
              <a:t>The survivors = </a:t>
            </a:r>
            <a:r>
              <a:rPr b="1" lang="en">
                <a:solidFill>
                  <a:srgbClr val="990000"/>
                </a:solidFill>
              </a:rPr>
              <a:t>Sinners subjected to a divine trial</a:t>
            </a:r>
            <a:endParaRPr b="1">
              <a:solidFill>
                <a:srgbClr val="990000"/>
              </a:solidFill>
            </a:endParaRPr>
          </a:p>
          <a:p>
            <a:pPr indent="0" lvl="0" marL="0" rtl="0" algn="l">
              <a:spcBef>
                <a:spcPts val="1200"/>
              </a:spcBef>
              <a:spcAft>
                <a:spcPts val="0"/>
              </a:spcAft>
              <a:buNone/>
            </a:pPr>
            <a:r>
              <a:t/>
            </a:r>
            <a:endParaRPr b="1">
              <a:solidFill>
                <a:schemeClr val="dk1"/>
              </a:solidFill>
            </a:endParaRPr>
          </a:p>
          <a:p>
            <a:pPr indent="0" lvl="0" marL="0" rtl="0" algn="l">
              <a:spcBef>
                <a:spcPts val="1200"/>
              </a:spcBef>
              <a:spcAft>
                <a:spcPts val="1200"/>
              </a:spcAft>
              <a:buClr>
                <a:schemeClr val="dk1"/>
              </a:buClr>
              <a:buSzPts val="1100"/>
              <a:buFont typeface="Arial"/>
              <a:buNone/>
            </a:pPr>
            <a:r>
              <a:rPr b="1" lang="en">
                <a:solidFill>
                  <a:schemeClr val="dk1"/>
                </a:solidFill>
              </a:rPr>
              <a:t>Rebuilding Urakami Cathedral</a:t>
            </a:r>
            <a:endParaRPr b="1">
              <a:solidFill>
                <a:schemeClr val="dk1"/>
              </a:solidFill>
            </a:endParaRPr>
          </a:p>
        </p:txBody>
      </p:sp>
      <p:sp>
        <p:nvSpPr>
          <p:cNvPr id="192" name="Google Shape;192;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3" name="Google Shape;193;p30"/>
          <p:cNvPicPr preferRelativeResize="0"/>
          <p:nvPr/>
        </p:nvPicPr>
        <p:blipFill>
          <a:blip r:embed="rId3">
            <a:alphaModFix/>
          </a:blip>
          <a:stretch>
            <a:fillRect/>
          </a:stretch>
        </p:blipFill>
        <p:spPr>
          <a:xfrm>
            <a:off x="5663875" y="227675"/>
            <a:ext cx="3357275" cy="4556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1"/>
          <p:cNvSpPr txBox="1"/>
          <p:nvPr>
            <p:ph type="title"/>
          </p:nvPr>
        </p:nvSpPr>
        <p:spPr>
          <a:xfrm>
            <a:off x="6" y="294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891"/>
              <a:buNone/>
            </a:pPr>
            <a:r>
              <a:rPr b="1" lang="en" sz="2268"/>
              <a:t>The Background of This Interpretation</a:t>
            </a:r>
            <a:endParaRPr b="1" sz="2268"/>
          </a:p>
        </p:txBody>
      </p:sp>
      <p:sp>
        <p:nvSpPr>
          <p:cNvPr id="199" name="Google Shape;199;p31"/>
          <p:cNvSpPr txBox="1"/>
          <p:nvPr>
            <p:ph idx="1" type="body"/>
          </p:nvPr>
        </p:nvSpPr>
        <p:spPr>
          <a:xfrm>
            <a:off x="120250" y="1273525"/>
            <a:ext cx="8712000" cy="37833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t/>
            </a:r>
            <a:endParaRPr>
              <a:solidFill>
                <a:srgbClr val="990000"/>
              </a:solidFill>
            </a:endParaRPr>
          </a:p>
          <a:p>
            <a:pPr indent="0" lvl="0" marL="0" rtl="0" algn="l">
              <a:spcBef>
                <a:spcPts val="1200"/>
              </a:spcBef>
              <a:spcAft>
                <a:spcPts val="0"/>
              </a:spcAft>
              <a:buNone/>
            </a:pPr>
            <a:r>
              <a:rPr lang="en" sz="2000"/>
              <a:t>Redirected rage away from the US</a:t>
            </a:r>
            <a:endParaRPr sz="2000"/>
          </a:p>
          <a:p>
            <a:pPr indent="0" lvl="0" marL="0" rtl="0" algn="l">
              <a:spcBef>
                <a:spcPts val="1200"/>
              </a:spcBef>
              <a:spcAft>
                <a:spcPts val="0"/>
              </a:spcAft>
              <a:buNone/>
            </a:pPr>
            <a:r>
              <a:rPr lang="en" sz="2000"/>
              <a:t>Prevented nihilistic emotions by making room for hope</a:t>
            </a:r>
            <a:endParaRPr sz="2000"/>
          </a:p>
          <a:p>
            <a:pPr indent="0" lvl="0" marL="0" rtl="0" algn="l">
              <a:spcBef>
                <a:spcPts val="1200"/>
              </a:spcBef>
              <a:spcAft>
                <a:spcPts val="0"/>
              </a:spcAft>
              <a:buNone/>
            </a:pPr>
            <a:r>
              <a:rPr lang="en" sz="2000"/>
              <a:t>Aligned</a:t>
            </a:r>
            <a:r>
              <a:rPr lang="en" sz="2000"/>
              <a:t> with the interests of the US occupation</a:t>
            </a:r>
            <a:endParaRPr sz="2000"/>
          </a:p>
          <a:p>
            <a:pPr indent="0" lvl="0" marL="0" rtl="0" algn="l">
              <a:spcBef>
                <a:spcPts val="1200"/>
              </a:spcBef>
              <a:spcAft>
                <a:spcPts val="0"/>
              </a:spcAft>
              <a:buNone/>
            </a:pPr>
            <a:r>
              <a:rPr lang="en" sz="2000"/>
              <a:t>ー＞became social meme locally</a:t>
            </a:r>
            <a:endParaRPr sz="2000"/>
          </a:p>
          <a:p>
            <a:pPr indent="0" lvl="0" marL="0" rtl="0" algn="l">
              <a:spcBef>
                <a:spcPts val="1200"/>
              </a:spcBef>
              <a:spcAft>
                <a:spcPts val="0"/>
              </a:spcAft>
              <a:buClr>
                <a:schemeClr val="dk1"/>
              </a:buClr>
              <a:buSzPts val="1100"/>
              <a:buFont typeface="Arial"/>
              <a:buNone/>
            </a:pPr>
            <a:r>
              <a:rPr lang="en" sz="2000"/>
              <a:t>ー＞ Changes with </a:t>
            </a:r>
            <a:r>
              <a:rPr lang="en" sz="2000"/>
              <a:t>Pope John Paul II &amp; Francis</a:t>
            </a:r>
            <a:endParaRPr sz="2000"/>
          </a:p>
          <a:p>
            <a:pPr indent="0" lvl="0" marL="0" rtl="0" algn="l">
              <a:spcBef>
                <a:spcPts val="1200"/>
              </a:spcBef>
              <a:spcAft>
                <a:spcPts val="0"/>
              </a:spcAft>
              <a:buClr>
                <a:schemeClr val="dk1"/>
              </a:buClr>
              <a:buSzPts val="1100"/>
              <a:buFont typeface="Arial"/>
              <a:buNone/>
            </a:pPr>
            <a:r>
              <a:t/>
            </a:r>
            <a:endParaRPr sz="2000"/>
          </a:p>
          <a:p>
            <a:pPr indent="0" lvl="0" marL="0" rtl="0" algn="l">
              <a:spcBef>
                <a:spcPts val="1200"/>
              </a:spcBef>
              <a:spcAft>
                <a:spcPts val="1200"/>
              </a:spcAft>
              <a:buNone/>
            </a:pPr>
            <a:r>
              <a:t/>
            </a:r>
            <a:endParaRPr sz="2000"/>
          </a:p>
        </p:txBody>
      </p:sp>
      <p:sp>
        <p:nvSpPr>
          <p:cNvPr id="200" name="Google Shape;200;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01" name="Google Shape;201;p31"/>
          <p:cNvPicPr preferRelativeResize="0"/>
          <p:nvPr/>
        </p:nvPicPr>
        <p:blipFill>
          <a:blip r:embed="rId3">
            <a:alphaModFix/>
          </a:blip>
          <a:stretch>
            <a:fillRect/>
          </a:stretch>
        </p:blipFill>
        <p:spPr>
          <a:xfrm>
            <a:off x="6565775" y="460550"/>
            <a:ext cx="2510225" cy="4222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Background:</a:t>
            </a:r>
            <a:endParaRPr b="1"/>
          </a:p>
        </p:txBody>
      </p:sp>
      <p:sp>
        <p:nvSpPr>
          <p:cNvPr id="68" name="Google Shape;68;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9" name="Google Shape;69;p14"/>
          <p:cNvPicPr preferRelativeResize="0"/>
          <p:nvPr/>
        </p:nvPicPr>
        <p:blipFill rotWithShape="1">
          <a:blip r:embed="rId3">
            <a:alphaModFix/>
          </a:blip>
          <a:srcRect b="11979" l="5191" r="6680" t="31885"/>
          <a:stretch/>
        </p:blipFill>
        <p:spPr>
          <a:xfrm>
            <a:off x="5816050" y="1679257"/>
            <a:ext cx="3205101" cy="2721968"/>
          </a:xfrm>
          <a:prstGeom prst="rect">
            <a:avLst/>
          </a:prstGeom>
          <a:noFill/>
          <a:ln cap="flat" cmpd="sng" w="9525">
            <a:solidFill>
              <a:schemeClr val="dk2"/>
            </a:solidFill>
            <a:prstDash val="solid"/>
            <a:round/>
            <a:headEnd len="sm" w="sm" type="none"/>
            <a:tailEnd len="sm" w="sm" type="none"/>
          </a:ln>
        </p:spPr>
      </p:pic>
      <p:sp>
        <p:nvSpPr>
          <p:cNvPr id="70" name="Google Shape;70;p14"/>
          <p:cNvSpPr txBox="1"/>
          <p:nvPr/>
        </p:nvSpPr>
        <p:spPr>
          <a:xfrm>
            <a:off x="2954800" y="4019550"/>
            <a:ext cx="2593800" cy="99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2"/>
                </a:solidFill>
              </a:rPr>
              <a:t>Japan, Kazakhstan, </a:t>
            </a:r>
            <a:r>
              <a:rPr lang="en" sz="1700">
                <a:solidFill>
                  <a:schemeClr val="dk2"/>
                </a:solidFill>
              </a:rPr>
              <a:t>Mexico, Zimbabwe, </a:t>
            </a:r>
            <a:endParaRPr sz="1700">
              <a:solidFill>
                <a:schemeClr val="dk2"/>
              </a:solidFill>
            </a:endParaRPr>
          </a:p>
          <a:p>
            <a:pPr indent="0" lvl="0" marL="0" rtl="0" algn="l">
              <a:spcBef>
                <a:spcPts val="0"/>
              </a:spcBef>
              <a:spcAft>
                <a:spcPts val="0"/>
              </a:spcAft>
              <a:buNone/>
            </a:pPr>
            <a:r>
              <a:rPr lang="en" sz="1700">
                <a:solidFill>
                  <a:schemeClr val="dk2"/>
                </a:solidFill>
              </a:rPr>
              <a:t>(8-month-research)</a:t>
            </a:r>
            <a:endParaRPr sz="1700">
              <a:solidFill>
                <a:schemeClr val="dk2"/>
              </a:solidFill>
            </a:endParaRPr>
          </a:p>
        </p:txBody>
      </p:sp>
      <p:sp>
        <p:nvSpPr>
          <p:cNvPr id="71" name="Google Shape;71;p14"/>
          <p:cNvSpPr txBox="1"/>
          <p:nvPr/>
        </p:nvSpPr>
        <p:spPr>
          <a:xfrm>
            <a:off x="6041350" y="4473450"/>
            <a:ext cx="2867100" cy="43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rPr>
              <a:t>11-16 March 2026</a:t>
            </a:r>
            <a:endParaRPr sz="1800">
              <a:solidFill>
                <a:schemeClr val="dk2"/>
              </a:solidFill>
            </a:endParaRPr>
          </a:p>
          <a:p>
            <a:pPr indent="0" lvl="0" marL="0" rtl="0" algn="ctr">
              <a:spcBef>
                <a:spcPts val="0"/>
              </a:spcBef>
              <a:spcAft>
                <a:spcPts val="0"/>
              </a:spcAft>
              <a:buNone/>
            </a:pPr>
            <a:r>
              <a:rPr lang="en" sz="1800">
                <a:solidFill>
                  <a:schemeClr val="dk2"/>
                </a:solidFill>
              </a:rPr>
              <a:t>in Nagasaki</a:t>
            </a:r>
            <a:endParaRPr sz="1800">
              <a:solidFill>
                <a:schemeClr val="dk2"/>
              </a:solidFill>
            </a:endParaRPr>
          </a:p>
        </p:txBody>
      </p:sp>
      <p:pic>
        <p:nvPicPr>
          <p:cNvPr id="72" name="Google Shape;72;p14"/>
          <p:cNvPicPr preferRelativeResize="0"/>
          <p:nvPr/>
        </p:nvPicPr>
        <p:blipFill>
          <a:blip r:embed="rId4">
            <a:alphaModFix/>
          </a:blip>
          <a:stretch>
            <a:fillRect/>
          </a:stretch>
        </p:blipFill>
        <p:spPr>
          <a:xfrm>
            <a:off x="403590" y="1212300"/>
            <a:ext cx="1858668" cy="393600"/>
          </a:xfrm>
          <a:prstGeom prst="rect">
            <a:avLst/>
          </a:prstGeom>
          <a:noFill/>
          <a:ln>
            <a:noFill/>
          </a:ln>
        </p:spPr>
      </p:pic>
      <p:pic>
        <p:nvPicPr>
          <p:cNvPr id="73" name="Google Shape;73;p14"/>
          <p:cNvPicPr preferRelativeResize="0"/>
          <p:nvPr/>
        </p:nvPicPr>
        <p:blipFill>
          <a:blip r:embed="rId5">
            <a:alphaModFix/>
          </a:blip>
          <a:stretch>
            <a:fillRect/>
          </a:stretch>
        </p:blipFill>
        <p:spPr>
          <a:xfrm>
            <a:off x="403600" y="1679250"/>
            <a:ext cx="2283756" cy="3232800"/>
          </a:xfrm>
          <a:prstGeom prst="rect">
            <a:avLst/>
          </a:prstGeom>
          <a:noFill/>
          <a:ln cap="flat" cmpd="sng" w="9525">
            <a:solidFill>
              <a:schemeClr val="dk2"/>
            </a:solidFill>
            <a:prstDash val="solid"/>
            <a:round/>
            <a:headEnd len="sm" w="sm" type="none"/>
            <a:tailEnd len="sm" w="sm" type="none"/>
          </a:ln>
        </p:spPr>
      </p:pic>
      <p:pic>
        <p:nvPicPr>
          <p:cNvPr id="74" name="Google Shape;74;p14"/>
          <p:cNvPicPr preferRelativeResize="0"/>
          <p:nvPr/>
        </p:nvPicPr>
        <p:blipFill>
          <a:blip r:embed="rId6">
            <a:alphaModFix/>
          </a:blip>
          <a:stretch>
            <a:fillRect/>
          </a:stretch>
        </p:blipFill>
        <p:spPr>
          <a:xfrm>
            <a:off x="3024046" y="1679250"/>
            <a:ext cx="2455328" cy="2340301"/>
          </a:xfrm>
          <a:prstGeom prst="rect">
            <a:avLst/>
          </a:prstGeom>
          <a:noFill/>
          <a:ln cap="flat" cmpd="sng" w="9525">
            <a:solidFill>
              <a:srgbClr val="595959"/>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The Role of a Kataribe</a:t>
            </a:r>
            <a:endParaRPr b="1"/>
          </a:p>
        </p:txBody>
      </p:sp>
      <p:sp>
        <p:nvSpPr>
          <p:cNvPr id="207" name="Google Shape;207;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4300"/>
              <a:t>× </a:t>
            </a:r>
            <a:r>
              <a:rPr lang="en" sz="3000"/>
              <a:t> Not to debate his interpretation is right or not</a:t>
            </a:r>
            <a:endParaRPr sz="3000"/>
          </a:p>
          <a:p>
            <a:pPr indent="0" lvl="0" marL="0" rtl="0" algn="l">
              <a:spcBef>
                <a:spcPts val="1200"/>
              </a:spcBef>
              <a:spcAft>
                <a:spcPts val="1200"/>
              </a:spcAft>
              <a:buNone/>
            </a:pPr>
            <a:r>
              <a:rPr lang="en" sz="3000">
                <a:solidFill>
                  <a:srgbClr val="990000"/>
                </a:solidFill>
              </a:rPr>
              <a:t>〇</a:t>
            </a:r>
            <a:r>
              <a:rPr lang="en" sz="3000"/>
              <a:t> </a:t>
            </a:r>
            <a:r>
              <a:rPr b="1" lang="en" sz="3000">
                <a:solidFill>
                  <a:srgbClr val="990000"/>
                </a:solidFill>
              </a:rPr>
              <a:t> Introduce the stories to future generations (critically or creatively)</a:t>
            </a:r>
            <a:endParaRPr b="1" sz="3000">
              <a:solidFill>
                <a:srgbClr val="990000"/>
              </a:solidFill>
            </a:endParaRPr>
          </a:p>
        </p:txBody>
      </p:sp>
      <p:sp>
        <p:nvSpPr>
          <p:cNvPr id="208" name="Google Shape;208;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2822"/>
              <a:t>2. Misremembering</a:t>
            </a:r>
            <a:endParaRPr b="1" sz="2822"/>
          </a:p>
        </p:txBody>
      </p:sp>
      <p:sp>
        <p:nvSpPr>
          <p:cNvPr id="214" name="Google Shape;214;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420"/>
              <a:t>Misremembering:</a:t>
            </a:r>
            <a:endParaRPr b="1" sz="3420"/>
          </a:p>
        </p:txBody>
      </p:sp>
      <p:sp>
        <p:nvSpPr>
          <p:cNvPr id="220" name="Google Shape;220;p34"/>
          <p:cNvSpPr txBox="1"/>
          <p:nvPr>
            <p:ph idx="1" type="body"/>
          </p:nvPr>
        </p:nvSpPr>
        <p:spPr>
          <a:xfrm>
            <a:off x="311700" y="1417925"/>
            <a:ext cx="8520600" cy="324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3100"/>
              <a:t>① Oversimplification</a:t>
            </a:r>
            <a:endParaRPr sz="3100"/>
          </a:p>
          <a:p>
            <a:pPr indent="0" lvl="0" marL="0" rtl="0" algn="l">
              <a:spcBef>
                <a:spcPts val="1200"/>
              </a:spcBef>
              <a:spcAft>
                <a:spcPts val="0"/>
              </a:spcAft>
              <a:buClr>
                <a:schemeClr val="dk1"/>
              </a:buClr>
              <a:buSzPts val="1100"/>
              <a:buFont typeface="Arial"/>
              <a:buNone/>
            </a:pPr>
            <a:r>
              <a:rPr lang="en" sz="3100"/>
              <a:t>② Conflation</a:t>
            </a:r>
            <a:endParaRPr sz="3100"/>
          </a:p>
          <a:p>
            <a:pPr indent="0" lvl="0" marL="0" rtl="0" algn="l">
              <a:spcBef>
                <a:spcPts val="1200"/>
              </a:spcBef>
              <a:spcAft>
                <a:spcPts val="1200"/>
              </a:spcAft>
              <a:buNone/>
            </a:pPr>
            <a:r>
              <a:rPr b="1" lang="en" sz="3100"/>
              <a:t>③ Misrepresentation</a:t>
            </a:r>
            <a:endParaRPr b="1" sz="3100"/>
          </a:p>
        </p:txBody>
      </p:sp>
      <p:sp>
        <p:nvSpPr>
          <p:cNvPr id="221" name="Google Shape;221;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220"/>
              <a:t>Misrepresentation: Issues of GAI</a:t>
            </a:r>
            <a:endParaRPr b="1" sz="3220"/>
          </a:p>
        </p:txBody>
      </p:sp>
      <p:sp>
        <p:nvSpPr>
          <p:cNvPr id="227" name="Google Shape;227;p35"/>
          <p:cNvSpPr txBox="1"/>
          <p:nvPr>
            <p:ph idx="1" type="body"/>
          </p:nvPr>
        </p:nvSpPr>
        <p:spPr>
          <a:xfrm>
            <a:off x="311700" y="1152475"/>
            <a:ext cx="8832300" cy="3416400"/>
          </a:xfrm>
          <a:prstGeom prst="rect">
            <a:avLst/>
          </a:prstGeom>
        </p:spPr>
        <p:txBody>
          <a:bodyPr anchorCtr="0" anchor="t" bIns="91425" lIns="91425" spcFirstLastPara="1" rIns="91425" wrap="square" tIns="91425">
            <a:normAutofit lnSpcReduction="20000"/>
          </a:bodyPr>
          <a:lstStyle/>
          <a:p>
            <a:pPr indent="0" lvl="0" marL="0" rtl="0" algn="l">
              <a:spcBef>
                <a:spcPts val="1200"/>
              </a:spcBef>
              <a:spcAft>
                <a:spcPts val="0"/>
              </a:spcAft>
              <a:buNone/>
            </a:pPr>
            <a:r>
              <a:rPr lang="en" sz="2684"/>
              <a:t>Nagasaki “AI Storyteller” by Silvacompass &amp;  Nagasaki Atomic Bomb Victims Memorial Museum (2020)</a:t>
            </a:r>
            <a:endParaRPr sz="2684"/>
          </a:p>
          <a:p>
            <a:pPr indent="-399020" lvl="0" marL="457200" rtl="0" algn="l">
              <a:spcBef>
                <a:spcPts val="1200"/>
              </a:spcBef>
              <a:spcAft>
                <a:spcPts val="0"/>
              </a:spcAft>
              <a:buSzPts val="2684"/>
              <a:buAutoNum type="arabicPeriod"/>
            </a:pPr>
            <a:r>
              <a:rPr lang="en" sz="2684"/>
              <a:t>Historical inaccuracies</a:t>
            </a:r>
            <a:endParaRPr sz="2684"/>
          </a:p>
          <a:p>
            <a:pPr indent="-399020" lvl="0" marL="457200" rtl="0" algn="l">
              <a:spcBef>
                <a:spcPts val="0"/>
              </a:spcBef>
              <a:spcAft>
                <a:spcPts val="0"/>
              </a:spcAft>
              <a:buSzPts val="2684"/>
              <a:buAutoNum type="arabicPeriod"/>
            </a:pPr>
            <a:r>
              <a:rPr lang="en" sz="2684"/>
              <a:t>Lack of human agency</a:t>
            </a:r>
            <a:endParaRPr sz="2684"/>
          </a:p>
          <a:p>
            <a:pPr indent="-399020" lvl="0" marL="457200" rtl="0" algn="l">
              <a:spcBef>
                <a:spcPts val="0"/>
              </a:spcBef>
              <a:spcAft>
                <a:spcPts val="0"/>
              </a:spcAft>
              <a:buSzPts val="2684"/>
              <a:buAutoNum type="arabicPeriod"/>
            </a:pPr>
            <a:r>
              <a:rPr lang="en" sz="2684"/>
              <a:t>Claim to be better at remembering.</a:t>
            </a:r>
            <a:endParaRPr sz="2684"/>
          </a:p>
          <a:p>
            <a:pPr indent="0" lvl="0" marL="0" rtl="0" algn="l">
              <a:spcBef>
                <a:spcPts val="1200"/>
              </a:spcBef>
              <a:spcAft>
                <a:spcPts val="0"/>
              </a:spcAft>
              <a:buClr>
                <a:schemeClr val="dk1"/>
              </a:buClr>
              <a:buSzPts val="1100"/>
              <a:buFont typeface="Arial"/>
              <a:buNone/>
            </a:pPr>
            <a:r>
              <a:rPr lang="en" sz="2900"/>
              <a:t>→ </a:t>
            </a:r>
            <a:r>
              <a:rPr b="1" lang="en" sz="2300">
                <a:solidFill>
                  <a:srgbClr val="A61C00"/>
                </a:solidFill>
              </a:rPr>
              <a:t>Not shaped by the intentions or emotions of the survivors</a:t>
            </a:r>
            <a:endParaRPr b="1" sz="2300">
              <a:solidFill>
                <a:srgbClr val="A61C00"/>
              </a:solidFill>
            </a:endParaRPr>
          </a:p>
          <a:p>
            <a:pPr indent="0" lvl="0" marL="0" rtl="0" algn="l">
              <a:spcBef>
                <a:spcPts val="1200"/>
              </a:spcBef>
              <a:spcAft>
                <a:spcPts val="1200"/>
              </a:spcAft>
              <a:buNone/>
            </a:pPr>
            <a:r>
              <a:t/>
            </a:r>
            <a:endParaRPr sz="2000"/>
          </a:p>
        </p:txBody>
      </p:sp>
      <p:sp>
        <p:nvSpPr>
          <p:cNvPr id="228" name="Google Shape;228;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6"/>
          <p:cNvSpPr txBox="1"/>
          <p:nvPr>
            <p:ph type="title"/>
          </p:nvPr>
        </p:nvSpPr>
        <p:spPr>
          <a:xfrm>
            <a:off x="311700" y="445025"/>
            <a:ext cx="8520600" cy="83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t>① Rec.　Consultations with Hibakusha on GAI</a:t>
            </a:r>
            <a:endParaRPr b="1" sz="2720"/>
          </a:p>
          <a:p>
            <a:pPr indent="0" lvl="0" marL="0" rtl="0" algn="l">
              <a:spcBef>
                <a:spcPts val="0"/>
              </a:spcBef>
              <a:spcAft>
                <a:spcPts val="0"/>
              </a:spcAft>
              <a:buSzPts val="990"/>
              <a:buNone/>
            </a:pPr>
            <a:r>
              <a:t/>
            </a:r>
            <a:endParaRPr b="1" sz="1820"/>
          </a:p>
        </p:txBody>
      </p:sp>
      <p:sp>
        <p:nvSpPr>
          <p:cNvPr id="234" name="Google Shape;234;p36"/>
          <p:cNvSpPr txBox="1"/>
          <p:nvPr>
            <p:ph idx="1" type="body"/>
          </p:nvPr>
        </p:nvSpPr>
        <p:spPr>
          <a:xfrm>
            <a:off x="311700" y="124682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lang="en" sz="1641">
                <a:solidFill>
                  <a:schemeClr val="dk1"/>
                </a:solidFill>
              </a:rPr>
              <a:t>When AI uses survivor testimonies, </a:t>
            </a:r>
            <a:endParaRPr sz="2600"/>
          </a:p>
          <a:p>
            <a:pPr indent="0" lvl="0" marL="0" rtl="0" algn="l">
              <a:spcBef>
                <a:spcPts val="1200"/>
              </a:spcBef>
              <a:spcAft>
                <a:spcPts val="0"/>
              </a:spcAft>
              <a:buClr>
                <a:schemeClr val="dk1"/>
              </a:buClr>
              <a:buSzPts val="1100"/>
              <a:buFont typeface="Arial"/>
              <a:buNone/>
            </a:pPr>
            <a:r>
              <a:rPr lang="en" sz="2600"/>
              <a:t>✔ </a:t>
            </a:r>
            <a:r>
              <a:rPr lang="en" sz="1641">
                <a:solidFill>
                  <a:srgbClr val="A61C00"/>
                </a:solidFill>
              </a:rPr>
              <a:t>confirm the intentions of the survivors themselves</a:t>
            </a:r>
            <a:endParaRPr sz="3141"/>
          </a:p>
          <a:p>
            <a:pPr indent="0" lvl="0" marL="0" rtl="0" algn="l">
              <a:spcBef>
                <a:spcPts val="1200"/>
              </a:spcBef>
              <a:spcAft>
                <a:spcPts val="0"/>
              </a:spcAft>
              <a:buClr>
                <a:schemeClr val="dk1"/>
              </a:buClr>
              <a:buSzPts val="1100"/>
              <a:buFont typeface="Arial"/>
              <a:buNone/>
            </a:pPr>
            <a:r>
              <a:rPr lang="en" sz="2600"/>
              <a:t>This does not mean precluding GAI’s access to their </a:t>
            </a:r>
            <a:r>
              <a:rPr lang="en" sz="2600"/>
              <a:t>testimonies</a:t>
            </a:r>
            <a:endParaRPr sz="2600"/>
          </a:p>
          <a:p>
            <a:pPr indent="0" lvl="0" marL="0" rtl="0" algn="l">
              <a:spcBef>
                <a:spcPts val="1200"/>
              </a:spcBef>
              <a:spcAft>
                <a:spcPts val="0"/>
              </a:spcAft>
              <a:buClr>
                <a:schemeClr val="dk1"/>
              </a:buClr>
              <a:buSzPts val="1100"/>
              <a:buFont typeface="Arial"/>
              <a:buNone/>
            </a:pPr>
            <a:r>
              <a:rPr lang="en" sz="2600"/>
              <a:t>→ It can s</a:t>
            </a:r>
            <a:r>
              <a:rPr lang="en" sz="2600"/>
              <a:t>trengthen Kataribe’s legitimacy</a:t>
            </a:r>
            <a:r>
              <a:rPr lang="en" sz="2600"/>
              <a:t> </a:t>
            </a:r>
            <a:endParaRPr sz="2600"/>
          </a:p>
          <a:p>
            <a:pPr indent="0" lvl="0" marL="0" rtl="0" algn="l">
              <a:spcBef>
                <a:spcPts val="1200"/>
              </a:spcBef>
              <a:spcAft>
                <a:spcPts val="1200"/>
              </a:spcAft>
              <a:buNone/>
            </a:pPr>
            <a:r>
              <a:t/>
            </a:r>
            <a:endParaRPr sz="2000"/>
          </a:p>
        </p:txBody>
      </p:sp>
      <p:sp>
        <p:nvSpPr>
          <p:cNvPr id="235" name="Google Shape;235;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t>② Rec.　Re-examining the definition of Kataribe</a:t>
            </a:r>
            <a:endParaRPr b="1" sz="2720"/>
          </a:p>
        </p:txBody>
      </p:sp>
      <p:sp>
        <p:nvSpPr>
          <p:cNvPr id="241" name="Google Shape;241;p37"/>
          <p:cNvSpPr txBox="1"/>
          <p:nvPr>
            <p:ph idx="1" type="body"/>
          </p:nvPr>
        </p:nvSpPr>
        <p:spPr>
          <a:xfrm>
            <a:off x="311700" y="11322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lang="en" sz="2247"/>
              <a:t>Current definition: Requires direct experience</a:t>
            </a:r>
            <a:endParaRPr sz="2247"/>
          </a:p>
          <a:p>
            <a:pPr indent="0" lvl="0" marL="0" rtl="0" algn="l">
              <a:spcBef>
                <a:spcPts val="1200"/>
              </a:spcBef>
              <a:spcAft>
                <a:spcPts val="0"/>
              </a:spcAft>
              <a:buClr>
                <a:schemeClr val="dk1"/>
              </a:buClr>
              <a:buSzPts val="1100"/>
              <a:buFont typeface="Arial"/>
              <a:buNone/>
            </a:pPr>
            <a:r>
              <a:rPr lang="en" sz="2600"/>
              <a:t>・</a:t>
            </a:r>
            <a:r>
              <a:rPr lang="en" sz="2000"/>
              <a:t>In a post Hibakusha-period, it is difficult to maintain</a:t>
            </a:r>
            <a:endParaRPr sz="2000"/>
          </a:p>
          <a:p>
            <a:pPr indent="0" lvl="0" marL="0" rtl="0" algn="l">
              <a:spcBef>
                <a:spcPts val="1200"/>
              </a:spcBef>
              <a:spcAft>
                <a:spcPts val="0"/>
              </a:spcAft>
              <a:buClr>
                <a:schemeClr val="dk1"/>
              </a:buClr>
              <a:buSzPts val="1100"/>
              <a:buFont typeface="Arial"/>
              <a:buNone/>
            </a:pPr>
            <a:r>
              <a:rPr lang="en" sz="2000"/>
              <a:t>    this system</a:t>
            </a:r>
            <a:endParaRPr sz="2000"/>
          </a:p>
          <a:p>
            <a:pPr indent="0" lvl="0" marL="0" rtl="0" algn="l">
              <a:spcBef>
                <a:spcPts val="1200"/>
              </a:spcBef>
              <a:spcAft>
                <a:spcPts val="0"/>
              </a:spcAft>
              <a:buClr>
                <a:schemeClr val="dk1"/>
              </a:buClr>
              <a:buSzPts val="1100"/>
              <a:buFont typeface="Arial"/>
              <a:buNone/>
            </a:pPr>
            <a:r>
              <a:rPr lang="en" sz="2600"/>
              <a:t>→ </a:t>
            </a:r>
            <a:r>
              <a:rPr lang="en" sz="2271">
                <a:solidFill>
                  <a:schemeClr val="dk1"/>
                </a:solidFill>
              </a:rPr>
              <a:t>Consider conditional expansion</a:t>
            </a:r>
            <a:r>
              <a:rPr b="1" lang="en" sz="2271">
                <a:solidFill>
                  <a:schemeClr val="dk1"/>
                </a:solidFill>
              </a:rPr>
              <a:t> </a:t>
            </a:r>
            <a:endParaRPr b="1" sz="2271">
              <a:solidFill>
                <a:schemeClr val="dk1"/>
              </a:solidFill>
            </a:endParaRPr>
          </a:p>
          <a:p>
            <a:pPr indent="0" lvl="0" marL="0" rtl="0" algn="l">
              <a:spcBef>
                <a:spcPts val="1200"/>
              </a:spcBef>
              <a:spcAft>
                <a:spcPts val="0"/>
              </a:spcAft>
              <a:buClr>
                <a:schemeClr val="dk1"/>
              </a:buClr>
              <a:buSzPts val="1100"/>
              <a:buFont typeface="Arial"/>
              <a:buNone/>
            </a:pPr>
            <a:r>
              <a:rPr lang="en" sz="2271">
                <a:solidFill>
                  <a:schemeClr val="dk1"/>
                </a:solidFill>
              </a:rPr>
              <a:t>     (Drawing on the Fukushima model)</a:t>
            </a:r>
            <a:endParaRPr sz="3771"/>
          </a:p>
          <a:p>
            <a:pPr indent="0" lvl="0" marL="0" rtl="0" algn="l">
              <a:spcBef>
                <a:spcPts val="1200"/>
              </a:spcBef>
              <a:spcAft>
                <a:spcPts val="1200"/>
              </a:spcAft>
              <a:buNone/>
            </a:pPr>
            <a:r>
              <a:t/>
            </a:r>
            <a:endParaRPr sz="2000"/>
          </a:p>
        </p:txBody>
      </p:sp>
      <p:sp>
        <p:nvSpPr>
          <p:cNvPr id="242" name="Google Shape;242;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620"/>
              <a:t>Conclusion</a:t>
            </a:r>
            <a:endParaRPr b="1" sz="2620"/>
          </a:p>
        </p:txBody>
      </p:sp>
      <p:sp>
        <p:nvSpPr>
          <p:cNvPr id="248" name="Google Shape;248;p38"/>
          <p:cNvSpPr txBox="1"/>
          <p:nvPr>
            <p:ph idx="1" type="body"/>
          </p:nvPr>
        </p:nvSpPr>
        <p:spPr>
          <a:xfrm>
            <a:off x="311700" y="1392575"/>
            <a:ext cx="8520600" cy="3416400"/>
          </a:xfrm>
          <a:prstGeom prst="rect">
            <a:avLst/>
          </a:prstGeom>
        </p:spPr>
        <p:txBody>
          <a:bodyPr anchorCtr="0" anchor="t" bIns="91425" lIns="91425" spcFirstLastPara="1" rIns="91425" wrap="square" tIns="91425">
            <a:normAutofit/>
          </a:bodyPr>
          <a:lstStyle/>
          <a:p>
            <a:pPr indent="-361950" lvl="0" marL="457200" rtl="0" algn="l">
              <a:spcBef>
                <a:spcPts val="1200"/>
              </a:spcBef>
              <a:spcAft>
                <a:spcPts val="0"/>
              </a:spcAft>
              <a:buSzPts val="2100"/>
              <a:buChar char="●"/>
            </a:pPr>
            <a:r>
              <a:rPr lang="en" sz="2100"/>
              <a:t>Perfect replication is impossible</a:t>
            </a:r>
            <a:endParaRPr sz="2100"/>
          </a:p>
          <a:p>
            <a:pPr indent="-361950" lvl="0" marL="457200" rtl="0" algn="l">
              <a:spcBef>
                <a:spcPts val="0"/>
              </a:spcBef>
              <a:spcAft>
                <a:spcPts val="0"/>
              </a:spcAft>
              <a:buSzPts val="2100"/>
              <a:buChar char="●"/>
            </a:pPr>
            <a:r>
              <a:rPr lang="en" sz="2100"/>
              <a:t>Memory continues to evolve and be contested</a:t>
            </a:r>
            <a:endParaRPr sz="2100"/>
          </a:p>
          <a:p>
            <a:pPr indent="0" lvl="0" marL="0" rtl="0" algn="l">
              <a:spcBef>
                <a:spcPts val="1200"/>
              </a:spcBef>
              <a:spcAft>
                <a:spcPts val="0"/>
              </a:spcAft>
              <a:buNone/>
            </a:pPr>
            <a:r>
              <a:rPr lang="en" sz="2300"/>
              <a:t>Remembering Nagasaki is not about perfect facts,</a:t>
            </a:r>
            <a:endParaRPr sz="2300"/>
          </a:p>
          <a:p>
            <a:pPr indent="0" lvl="0" marL="0" rtl="0" algn="l">
              <a:spcBef>
                <a:spcPts val="1200"/>
              </a:spcBef>
              <a:spcAft>
                <a:spcPts val="1200"/>
              </a:spcAft>
              <a:buNone/>
            </a:pPr>
            <a:r>
              <a:rPr lang="en" sz="2300"/>
              <a:t>but about </a:t>
            </a:r>
            <a:r>
              <a:rPr lang="en" sz="2300">
                <a:solidFill>
                  <a:srgbClr val="A61C00"/>
                </a:solidFill>
              </a:rPr>
              <a:t>sincerity to its purpose</a:t>
            </a:r>
            <a:r>
              <a:rPr lang="en" sz="2300"/>
              <a:t>.</a:t>
            </a:r>
            <a:endParaRPr sz="2300"/>
          </a:p>
        </p:txBody>
      </p:sp>
      <p:sp>
        <p:nvSpPr>
          <p:cNvPr id="249" name="Google Shape;249;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9"/>
          <p:cNvSpPr txBox="1"/>
          <p:nvPr>
            <p:ph type="title"/>
          </p:nvPr>
        </p:nvSpPr>
        <p:spPr>
          <a:xfrm>
            <a:off x="234150" y="660175"/>
            <a:ext cx="8787000" cy="80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120"/>
              <a:t>Assembling</a:t>
            </a:r>
            <a:r>
              <a:rPr b="1" lang="en" sz="2120"/>
              <a:t> Peace through Dialogue</a:t>
            </a:r>
            <a:r>
              <a:rPr b="1" lang="en" sz="2120"/>
              <a:t>: </a:t>
            </a:r>
            <a:endParaRPr b="1" sz="2120"/>
          </a:p>
          <a:p>
            <a:pPr indent="0" lvl="0" marL="0" rtl="0" algn="ctr">
              <a:spcBef>
                <a:spcPts val="0"/>
              </a:spcBef>
              <a:spcAft>
                <a:spcPts val="0"/>
              </a:spcAft>
              <a:buSzPts val="990"/>
              <a:buNone/>
            </a:pPr>
            <a:r>
              <a:rPr b="1" lang="en" sz="2120"/>
              <a:t>Transmission of Memories and Role of Nagasaki</a:t>
            </a:r>
            <a:endParaRPr b="1" sz="2120"/>
          </a:p>
        </p:txBody>
      </p:sp>
      <p:sp>
        <p:nvSpPr>
          <p:cNvPr id="255" name="Google Shape;255;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56" name="Google Shape;256;p39"/>
          <p:cNvSpPr txBox="1"/>
          <p:nvPr/>
        </p:nvSpPr>
        <p:spPr>
          <a:xfrm>
            <a:off x="586100" y="212775"/>
            <a:ext cx="8186100" cy="39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400"/>
              </a:spcBef>
              <a:spcAft>
                <a:spcPts val="0"/>
              </a:spcAft>
              <a:buNone/>
            </a:pPr>
            <a:r>
              <a:rPr lang="en" sz="2700">
                <a:solidFill>
                  <a:schemeClr val="dk2"/>
                </a:solidFill>
              </a:rPr>
              <a:t>ご清聴ありがとうございました！</a:t>
            </a:r>
            <a:endParaRPr sz="2700">
              <a:solidFill>
                <a:schemeClr val="dk2"/>
              </a:solidFill>
            </a:endParaRPr>
          </a:p>
          <a:p>
            <a:pPr indent="0" lvl="0" marL="0" rtl="0" algn="l">
              <a:lnSpc>
                <a:spcPct val="115000"/>
              </a:lnSpc>
              <a:spcBef>
                <a:spcPts val="1400"/>
              </a:spcBef>
              <a:spcAft>
                <a:spcPts val="1400"/>
              </a:spcAft>
              <a:buNone/>
            </a:pPr>
            <a:r>
              <a:t/>
            </a:r>
            <a:endParaRPr sz="1800">
              <a:solidFill>
                <a:schemeClr val="dk2"/>
              </a:solidFill>
            </a:endParaRPr>
          </a:p>
        </p:txBody>
      </p:sp>
      <p:pic>
        <p:nvPicPr>
          <p:cNvPr id="257" name="Google Shape;257;p39" title="IMG_1278.jpg"/>
          <p:cNvPicPr preferRelativeResize="0"/>
          <p:nvPr/>
        </p:nvPicPr>
        <p:blipFill rotWithShape="1">
          <a:blip r:embed="rId3">
            <a:alphaModFix/>
          </a:blip>
          <a:srcRect b="25862" l="10641" r="15307" t="15294"/>
          <a:stretch/>
        </p:blipFill>
        <p:spPr>
          <a:xfrm>
            <a:off x="1372700" y="1463575"/>
            <a:ext cx="5963551" cy="3554400"/>
          </a:xfrm>
          <a:prstGeom prst="rect">
            <a:avLst/>
          </a:prstGeom>
          <a:noFill/>
          <a:ln>
            <a:noFill/>
          </a:ln>
        </p:spPr>
      </p:pic>
      <p:pic>
        <p:nvPicPr>
          <p:cNvPr id="258" name="Google Shape;258;p39"/>
          <p:cNvPicPr preferRelativeResize="0"/>
          <p:nvPr/>
        </p:nvPicPr>
        <p:blipFill rotWithShape="1">
          <a:blip r:embed="rId4">
            <a:alphaModFix/>
          </a:blip>
          <a:srcRect b="24436" l="32049" r="30588" t="8964"/>
          <a:stretch/>
        </p:blipFill>
        <p:spPr>
          <a:xfrm>
            <a:off x="586100" y="2571750"/>
            <a:ext cx="786600" cy="1001400"/>
          </a:xfrm>
          <a:prstGeom prst="ellipse">
            <a:avLst/>
          </a:prstGeom>
          <a:noFill/>
          <a:ln>
            <a:noFill/>
          </a:ln>
        </p:spPr>
      </p:pic>
      <p:pic>
        <p:nvPicPr>
          <p:cNvPr id="259" name="Google Shape;259;p39"/>
          <p:cNvPicPr preferRelativeResize="0"/>
          <p:nvPr/>
        </p:nvPicPr>
        <p:blipFill rotWithShape="1">
          <a:blip r:embed="rId5">
            <a:alphaModFix/>
          </a:blip>
          <a:srcRect b="20354" l="26137" r="31762" t="2982"/>
          <a:stretch/>
        </p:blipFill>
        <p:spPr>
          <a:xfrm>
            <a:off x="6529086" y="2424449"/>
            <a:ext cx="975600" cy="1183800"/>
          </a:xfrm>
          <a:prstGeom prst="ellipse">
            <a:avLst/>
          </a:prstGeom>
          <a:noFill/>
          <a:ln>
            <a:noFill/>
          </a:ln>
        </p:spPr>
      </p:pic>
      <p:pic>
        <p:nvPicPr>
          <p:cNvPr id="260" name="Google Shape;260;p39"/>
          <p:cNvPicPr preferRelativeResize="0"/>
          <p:nvPr/>
        </p:nvPicPr>
        <p:blipFill rotWithShape="1">
          <a:blip r:embed="rId6">
            <a:alphaModFix/>
          </a:blip>
          <a:srcRect b="0" l="17249" r="15789" t="0"/>
          <a:stretch/>
        </p:blipFill>
        <p:spPr>
          <a:xfrm>
            <a:off x="7504625" y="2389347"/>
            <a:ext cx="1068000" cy="1183800"/>
          </a:xfrm>
          <a:prstGeom prst="ellipse">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0" name="Google Shape;80;p15" title="Screenshot 2026-03-14 at 1.35.46 PM.png"/>
          <p:cNvPicPr preferRelativeResize="0"/>
          <p:nvPr/>
        </p:nvPicPr>
        <p:blipFill>
          <a:blip r:embed="rId3">
            <a:alphaModFix/>
          </a:blip>
          <a:stretch>
            <a:fillRect/>
          </a:stretch>
        </p:blipFill>
        <p:spPr>
          <a:xfrm>
            <a:off x="3606038" y="594225"/>
            <a:ext cx="1878500" cy="4134111"/>
          </a:xfrm>
          <a:prstGeom prst="rect">
            <a:avLst/>
          </a:prstGeom>
          <a:noFill/>
          <a:ln cap="flat" cmpd="sng" w="9525">
            <a:solidFill>
              <a:schemeClr val="dk2"/>
            </a:solidFill>
            <a:prstDash val="solid"/>
            <a:round/>
            <a:headEnd len="sm" w="sm" type="none"/>
            <a:tailEnd len="sm" w="sm" type="none"/>
          </a:ln>
        </p:spPr>
      </p:pic>
      <p:pic>
        <p:nvPicPr>
          <p:cNvPr id="81" name="Google Shape;81;p15" title="Screenshot 2026-03-14 at 2.21.21 PM.png"/>
          <p:cNvPicPr preferRelativeResize="0"/>
          <p:nvPr/>
        </p:nvPicPr>
        <p:blipFill>
          <a:blip r:embed="rId4">
            <a:alphaModFix/>
          </a:blip>
          <a:stretch>
            <a:fillRect/>
          </a:stretch>
        </p:blipFill>
        <p:spPr>
          <a:xfrm>
            <a:off x="1001200" y="594226"/>
            <a:ext cx="2370051" cy="1016377"/>
          </a:xfrm>
          <a:prstGeom prst="rect">
            <a:avLst/>
          </a:prstGeom>
          <a:noFill/>
          <a:ln cap="flat" cmpd="sng" w="9525">
            <a:solidFill>
              <a:schemeClr val="dk2"/>
            </a:solidFill>
            <a:prstDash val="solid"/>
            <a:round/>
            <a:headEnd len="sm" w="sm" type="none"/>
            <a:tailEnd len="sm" w="sm" type="none"/>
          </a:ln>
        </p:spPr>
      </p:pic>
      <p:pic>
        <p:nvPicPr>
          <p:cNvPr id="82" name="Google Shape;82;p15" title="Screenshot 2026-03-14 at 2.22.09 PM.png"/>
          <p:cNvPicPr preferRelativeResize="0"/>
          <p:nvPr/>
        </p:nvPicPr>
        <p:blipFill>
          <a:blip r:embed="rId5">
            <a:alphaModFix/>
          </a:blip>
          <a:stretch>
            <a:fillRect/>
          </a:stretch>
        </p:blipFill>
        <p:spPr>
          <a:xfrm>
            <a:off x="1001200" y="2100350"/>
            <a:ext cx="2423400" cy="2620566"/>
          </a:xfrm>
          <a:prstGeom prst="rect">
            <a:avLst/>
          </a:prstGeom>
          <a:noFill/>
          <a:ln cap="flat" cmpd="sng" w="9525">
            <a:solidFill>
              <a:schemeClr val="dk2"/>
            </a:solidFill>
            <a:prstDash val="solid"/>
            <a:round/>
            <a:headEnd len="sm" w="sm" type="none"/>
            <a:tailEnd len="sm" w="sm" type="none"/>
          </a:ln>
        </p:spPr>
      </p:pic>
      <p:pic>
        <p:nvPicPr>
          <p:cNvPr id="83" name="Google Shape;83;p15" title="Screenshot 2026-03-14 at 2.22.54 PM.png"/>
          <p:cNvPicPr preferRelativeResize="0"/>
          <p:nvPr/>
        </p:nvPicPr>
        <p:blipFill rotWithShape="1">
          <a:blip r:embed="rId6">
            <a:alphaModFix/>
          </a:blip>
          <a:srcRect b="45019" l="0" r="-1368" t="0"/>
          <a:stretch/>
        </p:blipFill>
        <p:spPr>
          <a:xfrm>
            <a:off x="5739750" y="594225"/>
            <a:ext cx="2423449" cy="2254025"/>
          </a:xfrm>
          <a:prstGeom prst="rect">
            <a:avLst/>
          </a:prstGeom>
          <a:noFill/>
          <a:ln cap="flat" cmpd="sng" w="9525">
            <a:solidFill>
              <a:schemeClr val="dk2"/>
            </a:solidFill>
            <a:prstDash val="solid"/>
            <a:round/>
            <a:headEnd len="sm" w="sm" type="none"/>
            <a:tailEnd len="sm" w="sm" type="none"/>
          </a:ln>
        </p:spPr>
      </p:pic>
      <p:pic>
        <p:nvPicPr>
          <p:cNvPr id="84" name="Google Shape;84;p15" title="Screenshot 2026-03-14 at 2.23.39 PM.png"/>
          <p:cNvPicPr preferRelativeResize="0"/>
          <p:nvPr/>
        </p:nvPicPr>
        <p:blipFill>
          <a:blip r:embed="rId7">
            <a:alphaModFix/>
          </a:blip>
          <a:stretch>
            <a:fillRect/>
          </a:stretch>
        </p:blipFill>
        <p:spPr>
          <a:xfrm>
            <a:off x="5739750" y="2936405"/>
            <a:ext cx="2423450" cy="1791920"/>
          </a:xfrm>
          <a:prstGeom prst="rect">
            <a:avLst/>
          </a:prstGeom>
          <a:noFill/>
          <a:ln cap="flat" cmpd="sng" w="9525">
            <a:solidFill>
              <a:schemeClr val="dk2"/>
            </a:solidFill>
            <a:prstDash val="solid"/>
            <a:round/>
            <a:headEnd len="sm" w="sm" type="none"/>
            <a:tailEnd len="sm" w="sm" type="none"/>
          </a:ln>
        </p:spPr>
      </p:pic>
      <p:sp>
        <p:nvSpPr>
          <p:cNvPr id="85" name="Google Shape;85;p15"/>
          <p:cNvSpPr txBox="1"/>
          <p:nvPr/>
        </p:nvSpPr>
        <p:spPr>
          <a:xfrm>
            <a:off x="947175" y="1663425"/>
            <a:ext cx="2423400" cy="33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rPr>
              <a:t>Pages 19-30</a:t>
            </a:r>
            <a:endParaRPr b="1" sz="1300">
              <a:solidFill>
                <a:schemeClr val="dk2"/>
              </a:solidFill>
            </a:endParaRPr>
          </a:p>
        </p:txBody>
      </p:sp>
    </p:spTree>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6"/>
          <p:cNvSpPr txBox="1"/>
          <p:nvPr>
            <p:ph idx="1" type="body"/>
          </p:nvPr>
        </p:nvSpPr>
        <p:spPr>
          <a:xfrm>
            <a:off x="102300" y="476050"/>
            <a:ext cx="8730000" cy="43431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0"/>
              </a:spcAft>
              <a:buSzPts val="605"/>
              <a:buNone/>
            </a:pPr>
            <a:r>
              <a:rPr b="1" lang="en" sz="2294"/>
              <a:t>PROBLEM STATEMENT</a:t>
            </a:r>
            <a:endParaRPr b="1" sz="2294"/>
          </a:p>
          <a:p>
            <a:pPr indent="0" lvl="0" marL="0" rtl="0" algn="ctr">
              <a:lnSpc>
                <a:spcPct val="95000"/>
              </a:lnSpc>
              <a:spcBef>
                <a:spcPts val="1200"/>
              </a:spcBef>
              <a:spcAft>
                <a:spcPts val="0"/>
              </a:spcAft>
              <a:buSzPts val="605"/>
              <a:buNone/>
            </a:pPr>
            <a:r>
              <a:t/>
            </a:r>
            <a:endParaRPr b="1" sz="2294"/>
          </a:p>
          <a:p>
            <a:pPr indent="0" lvl="0" marL="0" rtl="0" algn="ctr">
              <a:lnSpc>
                <a:spcPct val="95000"/>
              </a:lnSpc>
              <a:spcBef>
                <a:spcPts val="1200"/>
              </a:spcBef>
              <a:spcAft>
                <a:spcPts val="0"/>
              </a:spcAft>
              <a:buClr>
                <a:schemeClr val="dk1"/>
              </a:buClr>
              <a:buSzPts val="605"/>
              <a:buFont typeface="Arial"/>
              <a:buNone/>
            </a:pPr>
            <a:r>
              <a:rPr b="1" lang="en" sz="2494">
                <a:solidFill>
                  <a:srgbClr val="A61C00"/>
                </a:solidFill>
              </a:rPr>
              <a:t>How can </a:t>
            </a:r>
            <a:r>
              <a:rPr b="1" lang="en" sz="2494" u="sng">
                <a:solidFill>
                  <a:srgbClr val="A61C00"/>
                </a:solidFill>
              </a:rPr>
              <a:t>Kataribe</a:t>
            </a:r>
            <a:r>
              <a:rPr b="1" lang="en" sz="2494">
                <a:solidFill>
                  <a:srgbClr val="A61C00"/>
                </a:solidFill>
              </a:rPr>
              <a:t> sustain the memory of Nagasaki </a:t>
            </a:r>
            <a:endParaRPr b="1" sz="2494">
              <a:solidFill>
                <a:srgbClr val="A61C00"/>
              </a:solidFill>
            </a:endParaRPr>
          </a:p>
          <a:p>
            <a:pPr indent="0" lvl="0" marL="0" rtl="0" algn="ctr">
              <a:lnSpc>
                <a:spcPct val="95000"/>
              </a:lnSpc>
              <a:spcBef>
                <a:spcPts val="1200"/>
              </a:spcBef>
              <a:spcAft>
                <a:spcPts val="0"/>
              </a:spcAft>
              <a:buClr>
                <a:schemeClr val="dk1"/>
              </a:buClr>
              <a:buSzPts val="605"/>
              <a:buFont typeface="Arial"/>
              <a:buNone/>
            </a:pPr>
            <a:r>
              <a:rPr b="1" lang="en" sz="2494">
                <a:solidFill>
                  <a:srgbClr val="A61C00"/>
                </a:solidFill>
              </a:rPr>
              <a:t>in a </a:t>
            </a:r>
            <a:r>
              <a:rPr b="1" lang="en" sz="2494" u="sng">
                <a:solidFill>
                  <a:srgbClr val="A61C00"/>
                </a:solidFill>
              </a:rPr>
              <a:t>post-hibakusha world</a:t>
            </a:r>
            <a:r>
              <a:rPr b="1" lang="en" sz="2494">
                <a:solidFill>
                  <a:srgbClr val="A61C00"/>
                </a:solidFill>
              </a:rPr>
              <a:t>?</a:t>
            </a:r>
            <a:endParaRPr b="1" sz="2494">
              <a:solidFill>
                <a:srgbClr val="A61C00"/>
              </a:solidFill>
            </a:endParaRPr>
          </a:p>
          <a:p>
            <a:pPr indent="0" lvl="0" marL="0" rtl="0" algn="l">
              <a:lnSpc>
                <a:spcPct val="95000"/>
              </a:lnSpc>
              <a:spcBef>
                <a:spcPts val="1200"/>
              </a:spcBef>
              <a:spcAft>
                <a:spcPts val="0"/>
              </a:spcAft>
              <a:buNone/>
            </a:pPr>
            <a:r>
              <a:t/>
            </a:r>
            <a:endParaRPr sz="1994">
              <a:solidFill>
                <a:srgbClr val="A61C00"/>
              </a:solidFill>
            </a:endParaRPr>
          </a:p>
          <a:p>
            <a:pPr indent="0" lvl="0" marL="0" rtl="0" algn="l">
              <a:lnSpc>
                <a:spcPct val="95000"/>
              </a:lnSpc>
              <a:spcBef>
                <a:spcPts val="1200"/>
              </a:spcBef>
              <a:spcAft>
                <a:spcPts val="1200"/>
              </a:spcAft>
              <a:buClr>
                <a:schemeClr val="dk1"/>
              </a:buClr>
              <a:buSzPts val="605"/>
              <a:buFont typeface="Arial"/>
              <a:buNone/>
            </a:pPr>
            <a:r>
              <a:t/>
            </a:r>
            <a:endParaRPr sz="1994"/>
          </a:p>
        </p:txBody>
      </p:sp>
      <p:sp>
        <p:nvSpPr>
          <p:cNvPr id="91" name="Google Shape;91;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Clr>
                <a:schemeClr val="dk1"/>
              </a:buClr>
              <a:buSzPts val="1100"/>
              <a:buFont typeface="Arial"/>
              <a:buNone/>
            </a:pPr>
            <a:r>
              <a:rPr b="1" lang="en" sz="2250">
                <a:solidFill>
                  <a:schemeClr val="dk2"/>
                </a:solidFill>
              </a:rPr>
              <a:t>What is a ‘Post-Hibakusha World’?</a:t>
            </a:r>
            <a:endParaRPr sz="2250"/>
          </a:p>
        </p:txBody>
      </p:sp>
      <p:sp>
        <p:nvSpPr>
          <p:cNvPr id="97" name="Google Shape;97;p17"/>
          <p:cNvSpPr txBox="1"/>
          <p:nvPr>
            <p:ph idx="1" type="body"/>
          </p:nvPr>
        </p:nvSpPr>
        <p:spPr>
          <a:xfrm>
            <a:off x="311700" y="1324675"/>
            <a:ext cx="8520600" cy="32442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None/>
            </a:pPr>
            <a:r>
              <a:rPr lang="en" sz="2104"/>
              <a:t>A </a:t>
            </a:r>
            <a:r>
              <a:rPr b="1" lang="en" sz="2104"/>
              <a:t>turning point</a:t>
            </a:r>
            <a:r>
              <a:rPr lang="en" sz="2104"/>
              <a:t> in practices of </a:t>
            </a:r>
            <a:r>
              <a:rPr b="1" lang="en" sz="2104"/>
              <a:t>memory</a:t>
            </a:r>
            <a:r>
              <a:rPr lang="en" sz="2104"/>
              <a:t> transmission:</a:t>
            </a:r>
            <a:endParaRPr sz="2104"/>
          </a:p>
          <a:p>
            <a:pPr indent="0" lvl="0" marL="0" rtl="0" algn="l">
              <a:lnSpc>
                <a:spcPct val="95000"/>
              </a:lnSpc>
              <a:spcBef>
                <a:spcPts val="1200"/>
              </a:spcBef>
              <a:spcAft>
                <a:spcPts val="0"/>
              </a:spcAft>
              <a:buNone/>
            </a:pPr>
            <a:r>
              <a:t/>
            </a:r>
            <a:endParaRPr sz="2104"/>
          </a:p>
          <a:p>
            <a:pPr indent="-362211" lvl="0" marL="457200" rtl="0" algn="l">
              <a:lnSpc>
                <a:spcPct val="115000"/>
              </a:lnSpc>
              <a:spcBef>
                <a:spcPts val="1200"/>
              </a:spcBef>
              <a:spcAft>
                <a:spcPts val="0"/>
              </a:spcAft>
              <a:buSzPts val="2104"/>
              <a:buChar char="●"/>
            </a:pPr>
            <a:r>
              <a:rPr b="1" lang="en" sz="2104"/>
              <a:t>Hibakusha population:</a:t>
            </a:r>
            <a:r>
              <a:rPr lang="en" sz="2104"/>
              <a:t> 99,130 as of March 2025</a:t>
            </a:r>
            <a:endParaRPr sz="2104"/>
          </a:p>
          <a:p>
            <a:pPr indent="-362211" lvl="0" marL="457200" rtl="0" algn="l">
              <a:lnSpc>
                <a:spcPct val="95000"/>
              </a:lnSpc>
              <a:spcBef>
                <a:spcPts val="0"/>
              </a:spcBef>
              <a:spcAft>
                <a:spcPts val="0"/>
              </a:spcAft>
              <a:buSzPts val="2104"/>
              <a:buChar char="●"/>
            </a:pPr>
            <a:r>
              <a:rPr lang="en" sz="2104"/>
              <a:t>Memory in the </a:t>
            </a:r>
            <a:r>
              <a:rPr b="1" lang="en" sz="2104"/>
              <a:t>digital age</a:t>
            </a:r>
            <a:endParaRPr/>
          </a:p>
        </p:txBody>
      </p:sp>
      <p:sp>
        <p:nvSpPr>
          <p:cNvPr id="98" name="Google Shape;98;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marR="0" rtl="0" algn="ctr">
              <a:lnSpc>
                <a:spcPct val="95000"/>
              </a:lnSpc>
              <a:spcBef>
                <a:spcPts val="0"/>
              </a:spcBef>
              <a:spcAft>
                <a:spcPts val="0"/>
              </a:spcAft>
              <a:buNone/>
            </a:pPr>
            <a:r>
              <a:rPr b="1" lang="en" sz="2250">
                <a:solidFill>
                  <a:schemeClr val="dk2"/>
                </a:solidFill>
              </a:rPr>
              <a:t>  What is a ‘Kataribe’?</a:t>
            </a:r>
            <a:endParaRPr b="1" sz="2250">
              <a:solidFill>
                <a:schemeClr val="dk2"/>
              </a:solidFill>
            </a:endParaRPr>
          </a:p>
          <a:p>
            <a:pPr indent="0" lvl="0" marL="0" rtl="0" algn="l">
              <a:spcBef>
                <a:spcPts val="1200"/>
              </a:spcBef>
              <a:spcAft>
                <a:spcPts val="0"/>
              </a:spcAft>
              <a:buNone/>
            </a:pPr>
            <a:r>
              <a:t/>
            </a:r>
            <a:endParaRPr/>
          </a:p>
        </p:txBody>
      </p:sp>
      <p:sp>
        <p:nvSpPr>
          <p:cNvPr id="104" name="Google Shape;104;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b="1" lang="en" sz="100"/>
              <a:t>   </a:t>
            </a:r>
            <a:r>
              <a:rPr b="1" lang="en" sz="14121"/>
              <a:t>‘Disaster storytellers’</a:t>
            </a:r>
            <a:endParaRPr b="1" sz="23683"/>
          </a:p>
          <a:p>
            <a:pPr indent="0" lvl="0" marL="0" rtl="0" algn="l">
              <a:spcBef>
                <a:spcPts val="1200"/>
              </a:spcBef>
              <a:spcAft>
                <a:spcPts val="0"/>
              </a:spcAft>
              <a:buNone/>
            </a:pPr>
            <a:r>
              <a:rPr lang="en" sz="12962">
                <a:solidFill>
                  <a:schemeClr val="dk1"/>
                </a:solidFill>
              </a:rPr>
              <a:t>          </a:t>
            </a:r>
            <a:r>
              <a:rPr lang="en" sz="9600">
                <a:solidFill>
                  <a:schemeClr val="dk1"/>
                </a:solidFill>
              </a:rPr>
              <a:t>・Survivors of war</a:t>
            </a:r>
            <a:endParaRPr sz="9600">
              <a:solidFill>
                <a:schemeClr val="dk1"/>
              </a:solidFill>
            </a:endParaRPr>
          </a:p>
          <a:p>
            <a:pPr indent="0" lvl="0" marL="0" rtl="0" algn="l">
              <a:spcBef>
                <a:spcPts val="1200"/>
              </a:spcBef>
              <a:spcAft>
                <a:spcPts val="0"/>
              </a:spcAft>
              <a:buNone/>
            </a:pPr>
            <a:r>
              <a:rPr lang="en" sz="14169">
                <a:solidFill>
                  <a:schemeClr val="dk1"/>
                </a:solidFill>
              </a:rPr>
              <a:t>         </a:t>
            </a:r>
            <a:r>
              <a:rPr lang="en" sz="9600">
                <a:solidFill>
                  <a:schemeClr val="dk1"/>
                </a:solidFill>
              </a:rPr>
              <a:t>・War victims and survivors’ descendents </a:t>
            </a:r>
            <a:endParaRPr sz="9600">
              <a:solidFill>
                <a:schemeClr val="dk1"/>
              </a:solidFill>
            </a:endParaRPr>
          </a:p>
          <a:p>
            <a:pPr indent="0" lvl="0" marL="0" rtl="0" algn="l">
              <a:spcBef>
                <a:spcPts val="1200"/>
              </a:spcBef>
              <a:spcAft>
                <a:spcPts val="0"/>
              </a:spcAft>
              <a:buNone/>
            </a:pPr>
            <a:r>
              <a:rPr lang="en" sz="14169">
                <a:solidFill>
                  <a:schemeClr val="dk1"/>
                </a:solidFill>
              </a:rPr>
              <a:t>         </a:t>
            </a:r>
            <a:r>
              <a:rPr lang="en" sz="9769">
                <a:solidFill>
                  <a:schemeClr val="dk1"/>
                </a:solidFill>
              </a:rPr>
              <a:t>・Survivors of natural disaster </a:t>
            </a:r>
            <a:r>
              <a:rPr i="1" lang="en" sz="7369">
                <a:solidFill>
                  <a:schemeClr val="dk1"/>
                </a:solidFill>
              </a:rPr>
              <a:t>(earthquakes)</a:t>
            </a:r>
            <a:endParaRPr i="1" sz="7369">
              <a:solidFill>
                <a:schemeClr val="dk1"/>
              </a:solidFill>
            </a:endParaRPr>
          </a:p>
          <a:p>
            <a:pPr indent="0" lvl="0" marL="0" rtl="0" algn="l">
              <a:spcBef>
                <a:spcPts val="1200"/>
              </a:spcBef>
              <a:spcAft>
                <a:spcPts val="0"/>
              </a:spcAft>
              <a:buClr>
                <a:schemeClr val="dk1"/>
              </a:buClr>
              <a:buSzPts val="275"/>
              <a:buFont typeface="Arial"/>
              <a:buNone/>
            </a:pPr>
            <a:r>
              <a:rPr lang="en" sz="14169">
                <a:solidFill>
                  <a:schemeClr val="dk1"/>
                </a:solidFill>
              </a:rPr>
              <a:t>         </a:t>
            </a:r>
            <a:r>
              <a:rPr lang="en" sz="9769">
                <a:solidFill>
                  <a:schemeClr val="dk1"/>
                </a:solidFill>
              </a:rPr>
              <a:t>・Other disasters </a:t>
            </a:r>
            <a:r>
              <a:rPr i="1" lang="en" sz="7369">
                <a:solidFill>
                  <a:schemeClr val="dk1"/>
                </a:solidFill>
              </a:rPr>
              <a:t>(mercury poisoning)</a:t>
            </a:r>
            <a:endParaRPr i="1" sz="7369">
              <a:solidFill>
                <a:schemeClr val="dk1"/>
              </a:solidFill>
            </a:endParaRPr>
          </a:p>
          <a:p>
            <a:pPr indent="0" lvl="0" marL="0" rtl="0" algn="l">
              <a:spcBef>
                <a:spcPts val="1200"/>
              </a:spcBef>
              <a:spcAft>
                <a:spcPts val="0"/>
              </a:spcAft>
              <a:buNone/>
            </a:pPr>
            <a:r>
              <a:t/>
            </a:r>
            <a:endParaRPr sz="3500"/>
          </a:p>
          <a:p>
            <a:pPr indent="0" lvl="0" marL="0" rtl="0" algn="l">
              <a:spcBef>
                <a:spcPts val="1200"/>
              </a:spcBef>
              <a:spcAft>
                <a:spcPts val="1200"/>
              </a:spcAft>
              <a:buNone/>
            </a:pPr>
            <a:r>
              <a:t/>
            </a:r>
            <a:endParaRPr sz="3500"/>
          </a:p>
        </p:txBody>
      </p:sp>
      <p:sp>
        <p:nvSpPr>
          <p:cNvPr id="105" name="Google Shape;105;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9"/>
          <p:cNvSpPr txBox="1"/>
          <p:nvPr>
            <p:ph idx="1" type="body"/>
          </p:nvPr>
        </p:nvSpPr>
        <p:spPr>
          <a:xfrm>
            <a:off x="5940625" y="3365525"/>
            <a:ext cx="3051000" cy="1602900"/>
          </a:xfrm>
          <a:prstGeom prst="rect">
            <a:avLst/>
          </a:prstGeom>
        </p:spPr>
        <p:txBody>
          <a:bodyPr anchorCtr="0" anchor="t" bIns="91425" lIns="91425" spcFirstLastPara="1" rIns="91425" wrap="square" tIns="91425">
            <a:normAutofit lnSpcReduction="10000"/>
          </a:bodyPr>
          <a:lstStyle/>
          <a:p>
            <a:pPr indent="0" lvl="0" marL="0" marR="0" rtl="0" algn="l">
              <a:lnSpc>
                <a:spcPct val="115000"/>
              </a:lnSpc>
              <a:spcBef>
                <a:spcPts val="0"/>
              </a:spcBef>
              <a:spcAft>
                <a:spcPts val="0"/>
              </a:spcAft>
              <a:buNone/>
            </a:pPr>
            <a:r>
              <a:rPr b="1" lang="en" sz="1700"/>
              <a:t>Fukushima </a:t>
            </a:r>
            <a:endParaRPr b="1" sz="1700"/>
          </a:p>
          <a:p>
            <a:pPr indent="0" lvl="0" marL="0" marR="0" rtl="0" algn="l">
              <a:lnSpc>
                <a:spcPct val="115000"/>
              </a:lnSpc>
              <a:spcBef>
                <a:spcPts val="0"/>
              </a:spcBef>
              <a:spcAft>
                <a:spcPts val="0"/>
              </a:spcAft>
              <a:buNone/>
            </a:pPr>
            <a:r>
              <a:rPr b="1" lang="en" sz="1700"/>
              <a:t>(15~ years ago):</a:t>
            </a:r>
            <a:endParaRPr b="1" sz="1700"/>
          </a:p>
          <a:p>
            <a:pPr indent="0" lvl="0" marL="0" marR="0" rtl="0" algn="l">
              <a:lnSpc>
                <a:spcPct val="115000"/>
              </a:lnSpc>
              <a:spcBef>
                <a:spcPts val="0"/>
              </a:spcBef>
              <a:spcAft>
                <a:spcPts val="0"/>
              </a:spcAft>
              <a:buNone/>
            </a:pPr>
            <a:r>
              <a:t/>
            </a:r>
            <a:endParaRPr sz="1700"/>
          </a:p>
          <a:p>
            <a:pPr indent="0" lvl="0" marL="0" marR="0" rtl="0" algn="l">
              <a:lnSpc>
                <a:spcPct val="115000"/>
              </a:lnSpc>
              <a:spcBef>
                <a:spcPts val="0"/>
              </a:spcBef>
              <a:spcAft>
                <a:spcPts val="0"/>
              </a:spcAft>
              <a:buNone/>
            </a:pPr>
            <a:r>
              <a:rPr lang="en" sz="1700"/>
              <a:t>2011.3.11 at 5:46 ~ Disaster</a:t>
            </a:r>
            <a:endParaRPr sz="1700"/>
          </a:p>
          <a:p>
            <a:pPr indent="0" lvl="0" marL="0" marR="0" rtl="0" algn="l">
              <a:lnSpc>
                <a:spcPct val="115000"/>
              </a:lnSpc>
              <a:spcBef>
                <a:spcPts val="0"/>
              </a:spcBef>
              <a:spcAft>
                <a:spcPts val="0"/>
              </a:spcAft>
              <a:buNone/>
            </a:pPr>
            <a:r>
              <a:t/>
            </a:r>
            <a:endParaRPr b="1" sz="1700"/>
          </a:p>
        </p:txBody>
      </p:sp>
      <p:sp>
        <p:nvSpPr>
          <p:cNvPr id="111" name="Google Shape;111;p19"/>
          <p:cNvSpPr txBox="1"/>
          <p:nvPr>
            <p:ph type="title"/>
          </p:nvPr>
        </p:nvSpPr>
        <p:spPr>
          <a:xfrm>
            <a:off x="311700" y="96300"/>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2500"/>
              <a:t>We won't forget that time</a:t>
            </a:r>
            <a:endParaRPr b="1"/>
          </a:p>
        </p:txBody>
      </p:sp>
      <p:sp>
        <p:nvSpPr>
          <p:cNvPr id="112" name="Google Shape;112;p19"/>
          <p:cNvSpPr txBox="1"/>
          <p:nvPr>
            <p:ph idx="1" type="body"/>
          </p:nvPr>
        </p:nvSpPr>
        <p:spPr>
          <a:xfrm>
            <a:off x="49825" y="3365600"/>
            <a:ext cx="2744400" cy="14415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b="1" lang="en" sz="1700"/>
              <a:t>Minamata Mercury Poisoning (70~ years ago):</a:t>
            </a:r>
            <a:endParaRPr b="1" sz="1700"/>
          </a:p>
          <a:p>
            <a:pPr indent="0" lvl="0" marL="0" rtl="0" algn="l">
              <a:lnSpc>
                <a:spcPct val="115000"/>
              </a:lnSpc>
              <a:spcBef>
                <a:spcPts val="0"/>
              </a:spcBef>
              <a:spcAft>
                <a:spcPts val="0"/>
              </a:spcAft>
              <a:buClr>
                <a:schemeClr val="dk1"/>
              </a:buClr>
              <a:buSzPts val="1100"/>
              <a:buFont typeface="Arial"/>
              <a:buNone/>
            </a:pPr>
            <a:r>
              <a:rPr lang="en" sz="1700"/>
              <a:t>1932-1968 ~ Disaster</a:t>
            </a:r>
            <a:endParaRPr sz="1700"/>
          </a:p>
        </p:txBody>
      </p:sp>
      <p:sp>
        <p:nvSpPr>
          <p:cNvPr id="113" name="Google Shape;113;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4" name="Google Shape;114;p19"/>
          <p:cNvPicPr preferRelativeResize="0"/>
          <p:nvPr/>
        </p:nvPicPr>
        <p:blipFill>
          <a:blip r:embed="rId3">
            <a:alphaModFix/>
          </a:blip>
          <a:stretch>
            <a:fillRect/>
          </a:stretch>
        </p:blipFill>
        <p:spPr>
          <a:xfrm>
            <a:off x="152400" y="609675"/>
            <a:ext cx="8839198" cy="2669387"/>
          </a:xfrm>
          <a:prstGeom prst="rect">
            <a:avLst/>
          </a:prstGeom>
          <a:noFill/>
          <a:ln>
            <a:noFill/>
          </a:ln>
        </p:spPr>
      </p:pic>
      <p:sp>
        <p:nvSpPr>
          <p:cNvPr id="115" name="Google Shape;115;p19"/>
          <p:cNvSpPr txBox="1"/>
          <p:nvPr>
            <p:ph idx="1" type="body"/>
          </p:nvPr>
        </p:nvSpPr>
        <p:spPr>
          <a:xfrm>
            <a:off x="2742500" y="3365525"/>
            <a:ext cx="3198000" cy="1674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t>Great Hanshin Earthquake (Kobe, 30~ years ago):</a:t>
            </a:r>
            <a:endParaRPr b="1" sz="1700"/>
          </a:p>
          <a:p>
            <a:pPr indent="0" lvl="0" marL="0" rtl="0" algn="l">
              <a:lnSpc>
                <a:spcPct val="115000"/>
              </a:lnSpc>
              <a:spcBef>
                <a:spcPts val="0"/>
              </a:spcBef>
              <a:spcAft>
                <a:spcPts val="0"/>
              </a:spcAft>
              <a:buNone/>
            </a:pPr>
            <a:r>
              <a:t/>
            </a:r>
            <a:endParaRPr sz="1700"/>
          </a:p>
          <a:p>
            <a:pPr indent="0" lvl="0" marL="0" rtl="0" algn="l">
              <a:lnSpc>
                <a:spcPct val="115000"/>
              </a:lnSpc>
              <a:spcBef>
                <a:spcPts val="0"/>
              </a:spcBef>
              <a:spcAft>
                <a:spcPts val="0"/>
              </a:spcAft>
              <a:buNone/>
            </a:pPr>
            <a:r>
              <a:rPr lang="en" sz="1700"/>
              <a:t>1995.1.17 at 5:46 ~ Disaster</a:t>
            </a:r>
            <a:endParaRPr b="1" sz="1700"/>
          </a:p>
        </p:txBody>
      </p:sp>
      <p:sp>
        <p:nvSpPr>
          <p:cNvPr id="116" name="Google Shape;116;p19"/>
          <p:cNvSpPr txBox="1"/>
          <p:nvPr/>
        </p:nvSpPr>
        <p:spPr>
          <a:xfrm>
            <a:off x="0" y="4807200"/>
            <a:ext cx="2515800" cy="336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642">
                <a:solidFill>
                  <a:schemeClr val="dk2"/>
                </a:solidFill>
              </a:rPr>
              <a:t>Photo sources</a:t>
            </a:r>
            <a:r>
              <a:rPr lang="en" sz="642">
                <a:solidFill>
                  <a:schemeClr val="dk2"/>
                </a:solidFill>
              </a:rPr>
              <a:t>: public domain and Bulletin of Atomic Scientists</a:t>
            </a:r>
            <a:endParaRPr sz="17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marR="0" rtl="0" algn="ctr">
              <a:lnSpc>
                <a:spcPct val="95000"/>
              </a:lnSpc>
              <a:spcBef>
                <a:spcPts val="0"/>
              </a:spcBef>
              <a:spcAft>
                <a:spcPts val="1200"/>
              </a:spcAft>
              <a:buNone/>
            </a:pPr>
            <a:r>
              <a:rPr b="1" lang="en" sz="2250">
                <a:solidFill>
                  <a:schemeClr val="dk2"/>
                </a:solidFill>
              </a:rPr>
              <a:t>Kataribe: ‘Disaster Storytellers’</a:t>
            </a:r>
            <a:endParaRPr b="1" sz="2250">
              <a:solidFill>
                <a:schemeClr val="dk2"/>
              </a:solidFill>
            </a:endParaRPr>
          </a:p>
        </p:txBody>
      </p:sp>
      <p:sp>
        <p:nvSpPr>
          <p:cNvPr id="122" name="Google Shape;122;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23" name="Google Shape;123;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Clr>
                <a:schemeClr val="dk1"/>
              </a:buClr>
              <a:buSzPct val="52179"/>
              <a:buFont typeface="Arial"/>
              <a:buNone/>
            </a:pPr>
            <a:r>
              <a:rPr lang="en" sz="2108"/>
              <a:t>Traditionally -&gt; </a:t>
            </a:r>
            <a:r>
              <a:rPr b="1" lang="en" sz="2108"/>
              <a:t>hereditary role</a:t>
            </a:r>
            <a:r>
              <a:rPr lang="en" sz="2108"/>
              <a:t> (narrators in Early Imperial Japanese Court)</a:t>
            </a:r>
            <a:endParaRPr sz="2108"/>
          </a:p>
          <a:p>
            <a:pPr indent="-352425" lvl="0" marL="457200" rtl="0" algn="l">
              <a:spcBef>
                <a:spcPts val="1200"/>
              </a:spcBef>
              <a:spcAft>
                <a:spcPts val="0"/>
              </a:spcAft>
              <a:buSzPct val="100000"/>
              <a:buChar char="●"/>
            </a:pPr>
            <a:r>
              <a:rPr lang="en" sz="2108"/>
              <a:t>Oral </a:t>
            </a:r>
            <a:r>
              <a:rPr b="1" lang="en" sz="2108"/>
              <a:t>storyteller</a:t>
            </a:r>
            <a:r>
              <a:rPr lang="en" sz="2108"/>
              <a:t> (as </a:t>
            </a:r>
            <a:r>
              <a:rPr b="1" lang="en" sz="2108"/>
              <a:t>a performer</a:t>
            </a:r>
            <a:r>
              <a:rPr lang="en" sz="2108"/>
              <a:t>, professional or semi-professional)</a:t>
            </a:r>
            <a:endParaRPr sz="2108"/>
          </a:p>
          <a:p>
            <a:pPr indent="-352425" lvl="0" marL="457200" rtl="0" algn="l">
              <a:spcBef>
                <a:spcPts val="0"/>
              </a:spcBef>
              <a:spcAft>
                <a:spcPts val="0"/>
              </a:spcAft>
              <a:buSzPct val="100000"/>
              <a:buChar char="●"/>
            </a:pPr>
            <a:r>
              <a:rPr lang="en" sz="2108"/>
              <a:t>Oral </a:t>
            </a:r>
            <a:r>
              <a:rPr b="1" lang="en" sz="2108"/>
              <a:t>storytelling</a:t>
            </a:r>
            <a:r>
              <a:rPr lang="en" sz="2108"/>
              <a:t> (as </a:t>
            </a:r>
            <a:r>
              <a:rPr b="1" lang="en" sz="2108"/>
              <a:t>an act</a:t>
            </a:r>
            <a:r>
              <a:rPr lang="en" sz="2108"/>
              <a:t> and cultural tradition)</a:t>
            </a:r>
            <a:endParaRPr sz="2108"/>
          </a:p>
          <a:p>
            <a:pPr indent="0" lvl="0" marL="0" rtl="0" algn="l">
              <a:spcBef>
                <a:spcPts val="1200"/>
              </a:spcBef>
              <a:spcAft>
                <a:spcPts val="0"/>
              </a:spcAft>
              <a:buNone/>
            </a:pPr>
            <a:r>
              <a:t/>
            </a:r>
            <a:endParaRPr/>
          </a:p>
          <a:p>
            <a:pPr indent="0" lvl="0" marL="0" rtl="0" algn="r">
              <a:spcBef>
                <a:spcPts val="1200"/>
              </a:spcBef>
              <a:spcAft>
                <a:spcPts val="0"/>
              </a:spcAft>
              <a:buNone/>
            </a:pPr>
            <a:r>
              <a:t/>
            </a:r>
            <a:endParaRPr/>
          </a:p>
          <a:p>
            <a:pPr indent="0" lvl="0" marL="0" rtl="0" algn="r">
              <a:spcBef>
                <a:spcPts val="1200"/>
              </a:spcBef>
              <a:spcAft>
                <a:spcPts val="0"/>
              </a:spcAft>
              <a:buNone/>
            </a:pPr>
            <a:r>
              <a:t/>
            </a:r>
            <a:endParaRPr/>
          </a:p>
          <a:p>
            <a:pPr indent="0" lvl="0" marL="0" rtl="0" algn="r">
              <a:spcBef>
                <a:spcPts val="1200"/>
              </a:spcBef>
              <a:spcAft>
                <a:spcPts val="12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marR="0" rtl="0" algn="ctr">
              <a:lnSpc>
                <a:spcPct val="95000"/>
              </a:lnSpc>
              <a:spcBef>
                <a:spcPts val="0"/>
              </a:spcBef>
              <a:spcAft>
                <a:spcPts val="1200"/>
              </a:spcAft>
              <a:buNone/>
            </a:pPr>
            <a:r>
              <a:rPr b="1" lang="en" sz="2250">
                <a:solidFill>
                  <a:schemeClr val="dk2"/>
                </a:solidFill>
              </a:rPr>
              <a:t>Kataribe (the performer)</a:t>
            </a:r>
            <a:endParaRPr b="1" sz="2250">
              <a:solidFill>
                <a:schemeClr val="dk2"/>
              </a:solidFill>
            </a:endParaRPr>
          </a:p>
        </p:txBody>
      </p:sp>
      <p:sp>
        <p:nvSpPr>
          <p:cNvPr id="129" name="Google Shape;129;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47500"/>
          </a:bodyPr>
          <a:lstStyle/>
          <a:p>
            <a:pPr indent="0" lvl="0" marL="0" rtl="0" algn="l">
              <a:spcBef>
                <a:spcPts val="1200"/>
              </a:spcBef>
              <a:spcAft>
                <a:spcPts val="0"/>
              </a:spcAft>
              <a:buNone/>
            </a:pPr>
            <a:r>
              <a:t/>
            </a:r>
            <a:endParaRPr sz="4275">
              <a:solidFill>
                <a:schemeClr val="dk1"/>
              </a:solidFill>
            </a:endParaRPr>
          </a:p>
          <a:p>
            <a:pPr indent="0" lvl="0" marL="0" rtl="0" algn="l">
              <a:spcBef>
                <a:spcPts val="1200"/>
              </a:spcBef>
              <a:spcAft>
                <a:spcPts val="0"/>
              </a:spcAft>
              <a:buNone/>
            </a:pPr>
            <a:r>
              <a:rPr lang="en" sz="4275">
                <a:solidFill>
                  <a:schemeClr val="dk1"/>
                </a:solidFill>
              </a:rPr>
              <a:t>Nagasaki = Storytellers with</a:t>
            </a:r>
            <a:r>
              <a:rPr lang="en" sz="4533">
                <a:solidFill>
                  <a:schemeClr val="dk1"/>
                </a:solidFill>
              </a:rPr>
              <a:t> </a:t>
            </a:r>
            <a:r>
              <a:rPr lang="en" sz="4533">
                <a:solidFill>
                  <a:schemeClr val="dk1"/>
                </a:solidFill>
              </a:rPr>
              <a:t>a </a:t>
            </a:r>
            <a:r>
              <a:rPr lang="en" sz="4533">
                <a:solidFill>
                  <a:schemeClr val="dk1"/>
                </a:solidFill>
              </a:rPr>
              <a:t>‘</a:t>
            </a:r>
            <a:r>
              <a:rPr b="1" lang="en" sz="4533">
                <a:solidFill>
                  <a:schemeClr val="dk1"/>
                </a:solidFill>
              </a:rPr>
              <a:t>direct experience</a:t>
            </a:r>
            <a:r>
              <a:rPr lang="en" sz="4533">
                <a:solidFill>
                  <a:schemeClr val="dk1"/>
                </a:solidFill>
              </a:rPr>
              <a:t>’</a:t>
            </a:r>
            <a:endParaRPr sz="4533">
              <a:solidFill>
                <a:schemeClr val="dk1"/>
              </a:solidFill>
            </a:endParaRPr>
          </a:p>
          <a:p>
            <a:pPr indent="0" lvl="0" marL="0" rtl="0" algn="l">
              <a:spcBef>
                <a:spcPts val="1200"/>
              </a:spcBef>
              <a:spcAft>
                <a:spcPts val="0"/>
              </a:spcAft>
              <a:buNone/>
            </a:pPr>
            <a:r>
              <a:rPr lang="en" sz="4533">
                <a:solidFill>
                  <a:schemeClr val="dk1"/>
                </a:solidFill>
              </a:rPr>
              <a:t>Fukushima = Anyone with sufficient training can become a storyteller</a:t>
            </a:r>
            <a:endParaRPr sz="4533">
              <a:solidFill>
                <a:schemeClr val="dk1"/>
              </a:solidFill>
            </a:endParaRPr>
          </a:p>
          <a:p>
            <a:pPr indent="457200" lvl="0" marL="914400" rtl="0" algn="l">
              <a:spcBef>
                <a:spcPts val="1200"/>
              </a:spcBef>
              <a:spcAft>
                <a:spcPts val="0"/>
              </a:spcAft>
              <a:buNone/>
            </a:pPr>
            <a:r>
              <a:rPr lang="en" sz="4533">
                <a:solidFill>
                  <a:schemeClr val="dk1"/>
                </a:solidFill>
              </a:rPr>
              <a:t>ー＞No direct experience required</a:t>
            </a:r>
            <a:endParaRPr b="1" sz="5045">
              <a:solidFill>
                <a:srgbClr val="990000"/>
              </a:solidFill>
            </a:endParaRPr>
          </a:p>
          <a:p>
            <a:pPr indent="0" lvl="0" marL="0" rtl="0" algn="l">
              <a:spcBef>
                <a:spcPts val="1200"/>
              </a:spcBef>
              <a:spcAft>
                <a:spcPts val="0"/>
              </a:spcAft>
              <a:buNone/>
            </a:pPr>
            <a:r>
              <a:t/>
            </a:r>
            <a:endParaRPr sz="2500">
              <a:solidFill>
                <a:schemeClr val="dk1"/>
              </a:solidFill>
            </a:endParaRPr>
          </a:p>
          <a:p>
            <a:pPr indent="0" lvl="0" marL="0" rtl="0" algn="l">
              <a:spcBef>
                <a:spcPts val="1200"/>
              </a:spcBef>
              <a:spcAft>
                <a:spcPts val="0"/>
              </a:spcAft>
              <a:buNone/>
            </a:pPr>
            <a:r>
              <a:t/>
            </a:r>
            <a:endParaRPr sz="2500">
              <a:solidFill>
                <a:schemeClr val="dk1"/>
              </a:solidFill>
            </a:endParaRPr>
          </a:p>
          <a:p>
            <a:pPr indent="0" lvl="0" marL="0" rtl="0" algn="l">
              <a:spcBef>
                <a:spcPts val="1200"/>
              </a:spcBef>
              <a:spcAft>
                <a:spcPts val="1200"/>
              </a:spcAft>
              <a:buNone/>
            </a:pPr>
            <a:r>
              <a:t/>
            </a:r>
            <a:endParaRPr/>
          </a:p>
        </p:txBody>
      </p:sp>
      <p:sp>
        <p:nvSpPr>
          <p:cNvPr id="130" name="Google Shape;130;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