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7" r:id="rId3"/>
    <p:sldId id="339" r:id="rId4"/>
    <p:sldId id="348" r:id="rId5"/>
    <p:sldId id="340" r:id="rId6"/>
    <p:sldId id="341" r:id="rId7"/>
    <p:sldId id="342" r:id="rId8"/>
    <p:sldId id="343" r:id="rId9"/>
    <p:sldId id="345" r:id="rId10"/>
  </p:sldIdLst>
  <p:sldSz cx="146304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8" autoAdjust="0"/>
    <p:restoredTop sz="96617"/>
  </p:normalViewPr>
  <p:slideViewPr>
    <p:cSldViewPr snapToGrid="0" showGuides="1">
      <p:cViewPr varScale="1">
        <p:scale>
          <a:sx n="118" d="100"/>
          <a:sy n="118" d="100"/>
        </p:scale>
        <p:origin x="224" y="672"/>
      </p:cViewPr>
      <p:guideLst>
        <p:guide orient="horz" pos="2160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 showGuides="1">
      <p:cViewPr varScale="1">
        <p:scale>
          <a:sx n="112" d="100"/>
          <a:sy n="112" d="100"/>
        </p:scale>
        <p:origin x="4773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14FF9-EA13-7A4F-AF35-23A37297AA9A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3472E-E5CB-854A-BF34-8B9C74272DB5}">
      <dgm:prSet phldrT="[Text]"/>
      <dgm:spPr/>
      <dgm:t>
        <a:bodyPr/>
        <a:lstStyle/>
        <a:p>
          <a:r>
            <a:rPr lang="en-US" dirty="0"/>
            <a:t>CBRN Defense</a:t>
          </a:r>
        </a:p>
      </dgm:t>
    </dgm:pt>
    <dgm:pt modelId="{E8C45ED5-178F-6B4E-A26C-E20E6CAB3BAB}" type="parTrans" cxnId="{B8248EBE-13B6-3441-B8A0-52717E5BF92E}">
      <dgm:prSet/>
      <dgm:spPr/>
      <dgm:t>
        <a:bodyPr/>
        <a:lstStyle/>
        <a:p>
          <a:endParaRPr lang="en-US"/>
        </a:p>
      </dgm:t>
    </dgm:pt>
    <dgm:pt modelId="{FDD2F0D0-CE97-4741-BC1D-6D184047D3B8}" type="sibTrans" cxnId="{B8248EBE-13B6-3441-B8A0-52717E5BF92E}">
      <dgm:prSet/>
      <dgm:spPr/>
      <dgm:t>
        <a:bodyPr/>
        <a:lstStyle/>
        <a:p>
          <a:endParaRPr lang="en-US"/>
        </a:p>
      </dgm:t>
    </dgm:pt>
    <dgm:pt modelId="{D7CA3645-127A-7345-8E36-0AF375CA6789}">
      <dgm:prSet phldrT="[Text]"/>
      <dgm:spPr/>
      <dgm:t>
        <a:bodyPr/>
        <a:lstStyle/>
        <a:p>
          <a:r>
            <a:rPr lang="en-US" dirty="0"/>
            <a:t>Prevention</a:t>
          </a:r>
        </a:p>
      </dgm:t>
    </dgm:pt>
    <dgm:pt modelId="{4BA48C02-C60D-2B42-B64E-B0AC884D3549}" type="parTrans" cxnId="{E582932B-FC06-744A-B97C-793D6D904AB2}">
      <dgm:prSet/>
      <dgm:spPr/>
      <dgm:t>
        <a:bodyPr/>
        <a:lstStyle/>
        <a:p>
          <a:endParaRPr lang="en-US"/>
        </a:p>
      </dgm:t>
    </dgm:pt>
    <dgm:pt modelId="{0462DA1B-B599-E24A-84A0-B2773E71D785}" type="sibTrans" cxnId="{E582932B-FC06-744A-B97C-793D6D904AB2}">
      <dgm:prSet/>
      <dgm:spPr/>
      <dgm:t>
        <a:bodyPr/>
        <a:lstStyle/>
        <a:p>
          <a:endParaRPr lang="en-US"/>
        </a:p>
      </dgm:t>
    </dgm:pt>
    <dgm:pt modelId="{1FBFFA81-F83E-BB4D-BD0D-A2FBD5A8DD5A}">
      <dgm:prSet phldrT="[Text]"/>
      <dgm:spPr/>
      <dgm:t>
        <a:bodyPr/>
        <a:lstStyle/>
        <a:p>
          <a:r>
            <a:rPr lang="en-US" dirty="0"/>
            <a:t>Protection</a:t>
          </a:r>
        </a:p>
      </dgm:t>
    </dgm:pt>
    <dgm:pt modelId="{7DA24C7C-641F-2647-8294-2601BAD6CE7A}" type="parTrans" cxnId="{AFDCBDF5-9AFD-0B45-85AA-FAAA203EDFB3}">
      <dgm:prSet/>
      <dgm:spPr/>
      <dgm:t>
        <a:bodyPr/>
        <a:lstStyle/>
        <a:p>
          <a:endParaRPr lang="en-US"/>
        </a:p>
      </dgm:t>
    </dgm:pt>
    <dgm:pt modelId="{1063A71F-9088-1242-AF78-E2D0D47A6C74}" type="sibTrans" cxnId="{AFDCBDF5-9AFD-0B45-85AA-FAAA203EDFB3}">
      <dgm:prSet/>
      <dgm:spPr/>
      <dgm:t>
        <a:bodyPr/>
        <a:lstStyle/>
        <a:p>
          <a:endParaRPr lang="en-US"/>
        </a:p>
      </dgm:t>
    </dgm:pt>
    <dgm:pt modelId="{B52A2B73-C555-2D44-861F-C6038D3B6F0C}">
      <dgm:prSet phldrT="[Text]"/>
      <dgm:spPr/>
      <dgm:t>
        <a:bodyPr/>
        <a:lstStyle/>
        <a:p>
          <a:r>
            <a:rPr lang="en-US" dirty="0"/>
            <a:t>Recovery</a:t>
          </a:r>
        </a:p>
      </dgm:t>
    </dgm:pt>
    <dgm:pt modelId="{92201B07-9387-2242-A7AD-AC98556053BC}" type="parTrans" cxnId="{6A093820-DFB8-5E4A-9C99-BE90616CF68B}">
      <dgm:prSet/>
      <dgm:spPr/>
      <dgm:t>
        <a:bodyPr/>
        <a:lstStyle/>
        <a:p>
          <a:endParaRPr lang="en-US"/>
        </a:p>
      </dgm:t>
    </dgm:pt>
    <dgm:pt modelId="{C141DD0A-6595-1444-9360-A4567969EA5D}" type="sibTrans" cxnId="{6A093820-DFB8-5E4A-9C99-BE90616CF68B}">
      <dgm:prSet/>
      <dgm:spPr/>
      <dgm:t>
        <a:bodyPr/>
        <a:lstStyle/>
        <a:p>
          <a:endParaRPr lang="en-US"/>
        </a:p>
      </dgm:t>
    </dgm:pt>
    <dgm:pt modelId="{FB1EDE26-34B0-3743-9EDA-4400F13F238A}" type="pres">
      <dgm:prSet presAssocID="{EA614FF9-EA13-7A4F-AF35-23A37297AA9A}" presName="composite" presStyleCnt="0">
        <dgm:presLayoutVars>
          <dgm:chMax val="1"/>
          <dgm:dir/>
          <dgm:resizeHandles val="exact"/>
        </dgm:presLayoutVars>
      </dgm:prSet>
      <dgm:spPr/>
    </dgm:pt>
    <dgm:pt modelId="{2A226C65-7E9C-334B-8084-65CBD432E59F}" type="pres">
      <dgm:prSet presAssocID="{EA614FF9-EA13-7A4F-AF35-23A37297AA9A}" presName="radial" presStyleCnt="0">
        <dgm:presLayoutVars>
          <dgm:animLvl val="ctr"/>
        </dgm:presLayoutVars>
      </dgm:prSet>
      <dgm:spPr/>
    </dgm:pt>
    <dgm:pt modelId="{326B22C2-2485-384C-B017-A651ED2FED34}" type="pres">
      <dgm:prSet presAssocID="{8773472E-E5CB-854A-BF34-8B9C74272DB5}" presName="centerShape" presStyleLbl="vennNode1" presStyleIdx="0" presStyleCnt="4"/>
      <dgm:spPr/>
    </dgm:pt>
    <dgm:pt modelId="{30955C72-E66E-8C4F-A21E-A7BB03D835D6}" type="pres">
      <dgm:prSet presAssocID="{D7CA3645-127A-7345-8E36-0AF375CA6789}" presName="node" presStyleLbl="vennNode1" presStyleIdx="1" presStyleCnt="4">
        <dgm:presLayoutVars>
          <dgm:bulletEnabled val="1"/>
        </dgm:presLayoutVars>
      </dgm:prSet>
      <dgm:spPr/>
    </dgm:pt>
    <dgm:pt modelId="{811880D4-D035-C443-BA3E-BD4E8E3F8B46}" type="pres">
      <dgm:prSet presAssocID="{1FBFFA81-F83E-BB4D-BD0D-A2FBD5A8DD5A}" presName="node" presStyleLbl="vennNode1" presStyleIdx="2" presStyleCnt="4">
        <dgm:presLayoutVars>
          <dgm:bulletEnabled val="1"/>
        </dgm:presLayoutVars>
      </dgm:prSet>
      <dgm:spPr/>
    </dgm:pt>
    <dgm:pt modelId="{1CE3129E-94DD-124A-90E7-341BD608F893}" type="pres">
      <dgm:prSet presAssocID="{B52A2B73-C555-2D44-861F-C6038D3B6F0C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6A093820-DFB8-5E4A-9C99-BE90616CF68B}" srcId="{8773472E-E5CB-854A-BF34-8B9C74272DB5}" destId="{B52A2B73-C555-2D44-861F-C6038D3B6F0C}" srcOrd="2" destOrd="0" parTransId="{92201B07-9387-2242-A7AD-AC98556053BC}" sibTransId="{C141DD0A-6595-1444-9360-A4567969EA5D}"/>
    <dgm:cxn modelId="{E582932B-FC06-744A-B97C-793D6D904AB2}" srcId="{8773472E-E5CB-854A-BF34-8B9C74272DB5}" destId="{D7CA3645-127A-7345-8E36-0AF375CA6789}" srcOrd="0" destOrd="0" parTransId="{4BA48C02-C60D-2B42-B64E-B0AC884D3549}" sibTransId="{0462DA1B-B599-E24A-84A0-B2773E71D785}"/>
    <dgm:cxn modelId="{D1992F36-081D-EB4F-B5D4-8E50E28C2336}" type="presOf" srcId="{8773472E-E5CB-854A-BF34-8B9C74272DB5}" destId="{326B22C2-2485-384C-B017-A651ED2FED34}" srcOrd="0" destOrd="0" presId="urn:microsoft.com/office/officeart/2005/8/layout/radial3"/>
    <dgm:cxn modelId="{A0408969-8B71-B043-8698-10BA36019958}" type="presOf" srcId="{D7CA3645-127A-7345-8E36-0AF375CA6789}" destId="{30955C72-E66E-8C4F-A21E-A7BB03D835D6}" srcOrd="0" destOrd="0" presId="urn:microsoft.com/office/officeart/2005/8/layout/radial3"/>
    <dgm:cxn modelId="{911F26A0-C534-B54D-A9FE-5C918C3C6021}" type="presOf" srcId="{EA614FF9-EA13-7A4F-AF35-23A37297AA9A}" destId="{FB1EDE26-34B0-3743-9EDA-4400F13F238A}" srcOrd="0" destOrd="0" presId="urn:microsoft.com/office/officeart/2005/8/layout/radial3"/>
    <dgm:cxn modelId="{B8248EBE-13B6-3441-B8A0-52717E5BF92E}" srcId="{EA614FF9-EA13-7A4F-AF35-23A37297AA9A}" destId="{8773472E-E5CB-854A-BF34-8B9C74272DB5}" srcOrd="0" destOrd="0" parTransId="{E8C45ED5-178F-6B4E-A26C-E20E6CAB3BAB}" sibTransId="{FDD2F0D0-CE97-4741-BC1D-6D184047D3B8}"/>
    <dgm:cxn modelId="{FD1004DA-6AC3-5441-9E4B-F24C4200D9E4}" type="presOf" srcId="{1FBFFA81-F83E-BB4D-BD0D-A2FBD5A8DD5A}" destId="{811880D4-D035-C443-BA3E-BD4E8E3F8B46}" srcOrd="0" destOrd="0" presId="urn:microsoft.com/office/officeart/2005/8/layout/radial3"/>
    <dgm:cxn modelId="{AFDCBDF5-9AFD-0B45-85AA-FAAA203EDFB3}" srcId="{8773472E-E5CB-854A-BF34-8B9C74272DB5}" destId="{1FBFFA81-F83E-BB4D-BD0D-A2FBD5A8DD5A}" srcOrd="1" destOrd="0" parTransId="{7DA24C7C-641F-2647-8294-2601BAD6CE7A}" sibTransId="{1063A71F-9088-1242-AF78-E2D0D47A6C74}"/>
    <dgm:cxn modelId="{381677F8-7C22-BA49-8A65-9686A492DAF0}" type="presOf" srcId="{B52A2B73-C555-2D44-861F-C6038D3B6F0C}" destId="{1CE3129E-94DD-124A-90E7-341BD608F893}" srcOrd="0" destOrd="0" presId="urn:microsoft.com/office/officeart/2005/8/layout/radial3"/>
    <dgm:cxn modelId="{83642128-AFBD-5C42-8F4A-2957DAD1707C}" type="presParOf" srcId="{FB1EDE26-34B0-3743-9EDA-4400F13F238A}" destId="{2A226C65-7E9C-334B-8084-65CBD432E59F}" srcOrd="0" destOrd="0" presId="urn:microsoft.com/office/officeart/2005/8/layout/radial3"/>
    <dgm:cxn modelId="{C5228184-EB7F-0445-B1FE-D77C1A3B2C2E}" type="presParOf" srcId="{2A226C65-7E9C-334B-8084-65CBD432E59F}" destId="{326B22C2-2485-384C-B017-A651ED2FED34}" srcOrd="0" destOrd="0" presId="urn:microsoft.com/office/officeart/2005/8/layout/radial3"/>
    <dgm:cxn modelId="{60EBEE5A-C388-C143-8A8C-212427777FD8}" type="presParOf" srcId="{2A226C65-7E9C-334B-8084-65CBD432E59F}" destId="{30955C72-E66E-8C4F-A21E-A7BB03D835D6}" srcOrd="1" destOrd="0" presId="urn:microsoft.com/office/officeart/2005/8/layout/radial3"/>
    <dgm:cxn modelId="{44AD92AB-F6C4-5940-8D90-867E9F099020}" type="presParOf" srcId="{2A226C65-7E9C-334B-8084-65CBD432E59F}" destId="{811880D4-D035-C443-BA3E-BD4E8E3F8B46}" srcOrd="2" destOrd="0" presId="urn:microsoft.com/office/officeart/2005/8/layout/radial3"/>
    <dgm:cxn modelId="{C02CC538-E50A-F044-A766-2D55F7394E1B}" type="presParOf" srcId="{2A226C65-7E9C-334B-8084-65CBD432E59F}" destId="{1CE3129E-94DD-124A-90E7-341BD608F89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B22C2-2485-384C-B017-A651ED2FED34}">
      <dsp:nvSpPr>
        <dsp:cNvPr id="0" name=""/>
        <dsp:cNvSpPr/>
      </dsp:nvSpPr>
      <dsp:spPr>
        <a:xfrm>
          <a:off x="4999964" y="1370191"/>
          <a:ext cx="2874695" cy="2874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CBRN Defense</a:t>
          </a:r>
        </a:p>
      </dsp:txBody>
      <dsp:txXfrm>
        <a:off x="5420953" y="1791180"/>
        <a:ext cx="2032717" cy="2032717"/>
      </dsp:txXfrm>
    </dsp:sp>
    <dsp:sp modelId="{30955C72-E66E-8C4F-A21E-A7BB03D835D6}">
      <dsp:nvSpPr>
        <dsp:cNvPr id="0" name=""/>
        <dsp:cNvSpPr/>
      </dsp:nvSpPr>
      <dsp:spPr>
        <a:xfrm>
          <a:off x="5718638" y="218607"/>
          <a:ext cx="1437347" cy="14373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Prevention</a:t>
          </a:r>
        </a:p>
      </dsp:txBody>
      <dsp:txXfrm>
        <a:off x="5929133" y="429102"/>
        <a:ext cx="1016357" cy="1016357"/>
      </dsp:txXfrm>
    </dsp:sp>
    <dsp:sp modelId="{811880D4-D035-C443-BA3E-BD4E8E3F8B46}">
      <dsp:nvSpPr>
        <dsp:cNvPr id="0" name=""/>
        <dsp:cNvSpPr/>
      </dsp:nvSpPr>
      <dsp:spPr>
        <a:xfrm>
          <a:off x="7338329" y="3023994"/>
          <a:ext cx="1437347" cy="14373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Protection</a:t>
          </a:r>
        </a:p>
      </dsp:txBody>
      <dsp:txXfrm>
        <a:off x="7548824" y="3234489"/>
        <a:ext cx="1016357" cy="1016357"/>
      </dsp:txXfrm>
    </dsp:sp>
    <dsp:sp modelId="{1CE3129E-94DD-124A-90E7-341BD608F893}">
      <dsp:nvSpPr>
        <dsp:cNvPr id="0" name=""/>
        <dsp:cNvSpPr/>
      </dsp:nvSpPr>
      <dsp:spPr>
        <a:xfrm>
          <a:off x="4098947" y="3023994"/>
          <a:ext cx="1437347" cy="14373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Recovery</a:t>
          </a:r>
        </a:p>
      </dsp:txBody>
      <dsp:txXfrm>
        <a:off x="4309442" y="3234489"/>
        <a:ext cx="1016357" cy="1016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18.03.26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18.03.26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143000"/>
            <a:ext cx="6584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1143000"/>
            <a:ext cx="65849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0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79B90-13F6-15A0-38D3-B0783E38D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2A15EB-F013-2C62-D2A8-F5B93E50A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DEBB35-98F9-BEAC-66DD-0AF9A795D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4997A-C312-9D12-C8AB-17E2A8000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205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191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C85E7-5DA6-980E-AEB9-7C52A1EC4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FF25D-A8F3-4392-8C84-7C260CCBB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DBDC7-E9C5-1D13-B685-BA9C3A249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8A1A1-8692-3E99-56C5-0C95BFCC9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54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C8558-8BFD-918C-2183-4AEE8962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BE763-57E4-D647-D028-18BF58A46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2198C-C7D3-F353-5701-566D5047C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75F4D-2077-484A-651E-53ADCECD7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081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4829-0B37-5FD9-4C96-BA5F4F3EE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F3F5D-112C-43AF-9A76-2FDC92938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E45EC-7E25-F0FE-5E65-25FBAEB4A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Faster outbreak detection</a:t>
            </a:r>
          </a:p>
          <a:p>
            <a:pPr>
              <a:lnSpc>
                <a:spcPct val="200000"/>
              </a:lnSpc>
            </a:pPr>
            <a:r>
              <a:rPr lang="en-US" dirty="0"/>
              <a:t>Earlier situational awareness</a:t>
            </a:r>
          </a:p>
          <a:p>
            <a:pPr>
              <a:lnSpc>
                <a:spcPct val="200000"/>
              </a:lnSpc>
            </a:pPr>
            <a:r>
              <a:rPr lang="en-US" dirty="0"/>
              <a:t>Improved identification of threats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52E9-D008-34B2-876D-2D0682573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103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507C-6300-98A5-D258-93D010C4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1C32A-A4E4-850B-C956-E18E0CC11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DDF67-0ECF-4702-9011-3B3F4A61D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www.igenels.com</a:t>
            </a:r>
            <a:r>
              <a:rPr lang="en-US" dirty="0"/>
              <a:t>/uses-of-the-</a:t>
            </a:r>
            <a:r>
              <a:rPr lang="en-US" dirty="0" err="1"/>
              <a:t>pcr</a:t>
            </a:r>
            <a:r>
              <a:rPr lang="en-US" dirty="0"/>
              <a:t>-machine/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www.imec-int.com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/expertise/health-technologies/</a:t>
            </a:r>
            <a:r>
              <a:rPr lang="en-US" dirty="0" err="1"/>
              <a:t>pcr</a:t>
            </a:r>
            <a:r>
              <a:rPr lang="en-US" dirty="0"/>
              <a:t>-on-chip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92BCA-86EB-D680-E772-38094BE94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91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C8AB-152B-1F62-F64F-A9A93994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1363F-FFF7-D279-01B2-58418F529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8DD3F-E0B0-9444-B812-46B68593F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DD85D-797D-8CAA-86FC-2638182A3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536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3540-8A08-C345-50A1-073A520B4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609B3-D001-1316-BEAC-9851F40D4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5DF48-658C-93F8-79AB-1DC75C8E2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6019F-C977-4386-52D8-2970C8083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940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209" y="1016000"/>
            <a:ext cx="12873990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7084800" cy="331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9" y="360538"/>
            <a:ext cx="2118678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40196" y="6489088"/>
            <a:ext cx="1512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4219" y="3860494"/>
            <a:ext cx="5616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29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22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951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44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5738" y="316800"/>
            <a:ext cx="216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0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pos="733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06A-A7FF-4A2F-A4EA-EDA7D9956B8C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204" y="1412874"/>
            <a:ext cx="128736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7ECC-AD5B-4AE2-A84F-7ABFC0424E3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204" y="260350"/>
            <a:ext cx="128736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996" y="1412875"/>
            <a:ext cx="6307200" cy="48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1818-B1F9-4DD3-88F2-43FBC3C9BAF5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206" y="1412875"/>
            <a:ext cx="604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5" y="5121800"/>
            <a:ext cx="6307199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A20D-9FD8-4251-A734-1127FF21ADB2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206" y="1412875"/>
            <a:ext cx="63072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44994" y="1412875"/>
            <a:ext cx="63072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44998" y="5121800"/>
            <a:ext cx="6307201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5" y="4166446"/>
            <a:ext cx="12873993" cy="21244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4EA9-B322-4AC6-9ED4-333F1AAC8416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206" y="1412875"/>
            <a:ext cx="4104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94" y="1414800"/>
            <a:ext cx="4104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63199" y="1414800"/>
            <a:ext cx="4104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8" y="1412875"/>
            <a:ext cx="12873990" cy="396000"/>
          </a:xfrm>
        </p:spPr>
        <p:txBody>
          <a:bodyPr/>
          <a:lstStyle>
            <a:lvl1pPr marL="0" indent="0">
              <a:buNone/>
              <a:defRPr b="1"/>
            </a:lvl1pPr>
            <a:lvl2pPr marL="266729" indent="0">
              <a:buNone/>
              <a:defRPr b="1"/>
            </a:lvl2pPr>
            <a:lvl3pPr marL="538222" indent="0">
              <a:buNone/>
              <a:defRPr b="1"/>
            </a:lvl3pPr>
            <a:lvl4pPr marL="804951" indent="0">
              <a:buNone/>
              <a:defRPr b="1"/>
            </a:lvl4pPr>
            <a:lvl5pPr marL="1076443" indent="0">
              <a:buNone/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9B2A-9722-4479-8974-FDB801910172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78209" y="2061399"/>
            <a:ext cx="12873990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8" y="2135492"/>
            <a:ext cx="12873990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29" indent="0">
              <a:buNone/>
              <a:defRPr>
                <a:solidFill>
                  <a:schemeClr val="bg1"/>
                </a:solidFill>
              </a:defRPr>
            </a:lvl2pPr>
            <a:lvl3pPr marL="540059" indent="0">
              <a:buNone/>
              <a:defRPr>
                <a:solidFill>
                  <a:schemeClr val="bg1"/>
                </a:solidFill>
              </a:defRPr>
            </a:lvl3pPr>
            <a:lvl4pPr marL="808626" indent="0">
              <a:buNone/>
              <a:defRPr>
                <a:solidFill>
                  <a:schemeClr val="bg1"/>
                </a:solidFill>
              </a:defRPr>
            </a:lvl4pPr>
            <a:lvl5pPr marL="10801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40196" y="6489088"/>
            <a:ext cx="1512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9" y="360538"/>
            <a:ext cx="211867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3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FC71-B3C7-65F9-96EA-9E7F6C2C8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122363"/>
            <a:ext cx="109728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C0787-A4D4-40C1-3D91-010CA99B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501" indent="0" algn="ctr">
              <a:buNone/>
              <a:defRPr sz="1800"/>
            </a:lvl3pPr>
            <a:lvl4pPr marL="1371751" indent="0" algn="ctr">
              <a:buNone/>
              <a:defRPr sz="1600"/>
            </a:lvl4pPr>
            <a:lvl5pPr marL="1829001" indent="0" algn="ctr">
              <a:buNone/>
              <a:defRPr sz="1600"/>
            </a:lvl5pPr>
            <a:lvl6pPr marL="2286251" indent="0" algn="ctr">
              <a:buNone/>
              <a:defRPr sz="1600"/>
            </a:lvl6pPr>
            <a:lvl7pPr marL="2743502" indent="0" algn="ctr">
              <a:buNone/>
              <a:defRPr sz="1600"/>
            </a:lvl7pPr>
            <a:lvl8pPr marL="3200752" indent="0" algn="ctr">
              <a:buNone/>
              <a:defRPr sz="1600"/>
            </a:lvl8pPr>
            <a:lvl9pPr marL="365800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D451-95E5-95D8-4196-FEFAA414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37AB-EE9C-4565-B2FD-B1FC504BEE2A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00C2-6B00-9CA3-75BD-53575CCC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EF2D-C120-68A8-7192-AA1E09A6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50452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209" y="1016000"/>
            <a:ext cx="12873990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4800" y="2957494"/>
            <a:ext cx="68256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9" y="360538"/>
            <a:ext cx="2118678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4252" y="4639666"/>
            <a:ext cx="5184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29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22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951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44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40196" y="6489088"/>
            <a:ext cx="1512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5738" y="316800"/>
            <a:ext cx="216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878209" y="1016000"/>
            <a:ext cx="12873990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2225600" cy="396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9" y="360538"/>
            <a:ext cx="2118678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4219" y="4217884"/>
            <a:ext cx="10368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29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22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951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44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40196" y="6489088"/>
            <a:ext cx="1512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5738" y="316800"/>
            <a:ext cx="216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205" y="1016000"/>
            <a:ext cx="12873991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9" y="360538"/>
            <a:ext cx="2118678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4218" y="4575276"/>
            <a:ext cx="120528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29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22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951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44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40196" y="6489088"/>
            <a:ext cx="1512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5738" y="316800"/>
            <a:ext cx="216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209" y="1016000"/>
            <a:ext cx="12873990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7084800" cy="331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206" y="228020"/>
            <a:ext cx="441504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4219" y="3860495"/>
            <a:ext cx="5616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29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22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951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44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40196" y="6489088"/>
            <a:ext cx="1512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5738" y="316800"/>
            <a:ext cx="216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809" indent="-539809">
              <a:buFont typeface="+mj-lt"/>
              <a:buAutoNum type="arabicPeriod"/>
              <a:defRPr/>
            </a:lvl1pPr>
            <a:lvl2pPr marL="1079619" indent="-539809">
              <a:buFont typeface="+mj-lt"/>
              <a:buAutoNum type="arabicPeriod"/>
              <a:defRPr/>
            </a:lvl2pPr>
            <a:lvl3pPr marL="1613077" indent="-533459">
              <a:buFont typeface="+mj-lt"/>
              <a:buAutoNum type="arabicPeriod"/>
              <a:defRPr/>
            </a:lvl3pPr>
            <a:lvl4pPr marL="2152887" indent="-539809">
              <a:buFont typeface="+mj-lt"/>
              <a:buAutoNum type="arabicPeriod"/>
              <a:defRPr/>
            </a:lvl4pPr>
            <a:lvl5pPr marL="2692696" indent="-539809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522444"/>
            <a:ext cx="8640000" cy="216000"/>
          </a:xfrm>
        </p:spPr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62FC-E8FF-4D52-8F53-8F2A2A3AD3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8" y="1412875"/>
            <a:ext cx="12873990" cy="39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A3C0-7A2F-4A62-9057-882FB8F5659A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05" y="6507088"/>
            <a:ext cx="1181354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8203" y="5570142"/>
            <a:ext cx="6436997" cy="721233"/>
          </a:xfrm>
        </p:spPr>
        <p:txBody>
          <a:bodyPr anchor="b" anchorCtr="0"/>
          <a:lstStyle>
            <a:lvl1pPr marL="179408" indent="-179408">
              <a:spcBef>
                <a:spcPts val="0"/>
              </a:spcBef>
              <a:buFont typeface="+mj-lt"/>
              <a:buAutoNum type="arabicPeriod"/>
              <a:defRPr sz="800"/>
            </a:lvl1pPr>
            <a:lvl2pPr marL="266729" indent="0">
              <a:buNone/>
              <a:defRPr sz="800"/>
            </a:lvl2pPr>
            <a:lvl3pPr marL="538222" indent="0">
              <a:buNone/>
              <a:defRPr sz="800"/>
            </a:lvl3pPr>
            <a:lvl4pPr marL="804951" indent="0">
              <a:buNone/>
              <a:defRPr sz="800"/>
            </a:lvl4pPr>
            <a:lvl5pPr marL="1076443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8" y="2224781"/>
            <a:ext cx="12873990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923CAD-8964-4A8E-9E9C-0F755B932903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878205" y="6507088"/>
            <a:ext cx="1181354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sz="1800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sz="1800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sz="1800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sz="1800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8" y="260351"/>
            <a:ext cx="1287399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208" y="1412875"/>
            <a:ext cx="1287399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68430" y="6522444"/>
            <a:ext cx="734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69E37AB-EE9C-4565-B2FD-B1FC504BEE2A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040" y="6522444"/>
            <a:ext cx="64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65106" y="6522444"/>
            <a:ext cx="38709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501" rtl="0" eaLnBrk="1" latinLnBrk="0" hangingPunct="1">
        <a:lnSpc>
          <a:spcPct val="90000"/>
        </a:lnSpc>
        <a:spcBef>
          <a:spcPct val="0"/>
        </a:spcBef>
        <a:buNone/>
        <a:defRPr sz="2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30" indent="-270030" algn="l" defTabSz="914501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222" indent="-271493" algn="l" defTabSz="914501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89" indent="-270030" algn="l" defTabSz="914501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19" indent="-271493" algn="l" defTabSz="914501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149" indent="-270030" algn="l" defTabSz="914501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7" indent="-228625" algn="l" defTabSz="9145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7" indent="-228625" algn="l" defTabSz="9145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7" indent="-228625" algn="l" defTabSz="9145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8" indent="-228625" algn="l" defTabSz="9145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01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51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01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51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02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52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02" algn="l" defTabSz="9145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">
          <p15:clr>
            <a:srgbClr val="F26B43"/>
          </p15:clr>
        </p15:guide>
        <p15:guide id="3" pos="8663">
          <p15:clr>
            <a:srgbClr val="F26B43"/>
          </p15:clr>
        </p15:guide>
        <p15:guide id="4" orient="horz" pos="164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pos="46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b="5756"/>
          <a:stretch/>
        </p:blipFill>
        <p:spPr>
          <a:xfrm rot="10800000">
            <a:off x="878209" y="1016000"/>
            <a:ext cx="12873990" cy="5256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2314238"/>
            <a:ext cx="7131132" cy="3527762"/>
          </a:xfrm>
        </p:spPr>
        <p:txBody>
          <a:bodyPr/>
          <a:lstStyle/>
          <a:p>
            <a:r>
              <a:rPr lang="de-DE" sz="2800" dirty="0"/>
              <a:t>Emerging Biotechnologies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Stabilizing</a:t>
            </a:r>
            <a:r>
              <a:rPr lang="de-DE" sz="2800" dirty="0"/>
              <a:t> Tools </a:t>
            </a:r>
            <a:r>
              <a:rPr lang="de-DE" sz="2800" dirty="0" err="1"/>
              <a:t>for</a:t>
            </a:r>
            <a:r>
              <a:rPr lang="de-DE" sz="2800" dirty="0"/>
              <a:t> Biological WMD Risk </a:t>
            </a:r>
            <a:r>
              <a:rPr lang="de-DE" sz="2800" dirty="0" err="1"/>
              <a:t>Reduction</a:t>
            </a:r>
            <a:r>
              <a:rPr lang="de-DE" sz="2800" dirty="0"/>
              <a:t> and Crisis Management</a:t>
            </a:r>
            <a:endParaRPr lang="de-CH" sz="2800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0A7569-3548-4C52-9ECA-ECED83637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3543" y="4402000"/>
            <a:ext cx="5801657" cy="1440000"/>
          </a:xfrm>
        </p:spPr>
        <p:txBody>
          <a:bodyPr/>
          <a:lstStyle/>
          <a:p>
            <a:r>
              <a:rPr lang="de-DE" dirty="0"/>
              <a:t>9th Annual SYP Conference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Bartu DORUK </a:t>
            </a:r>
          </a:p>
          <a:p>
            <a:r>
              <a:rPr lang="de-DE" dirty="0"/>
              <a:t>Graduate Researcher | ETH Zürich</a:t>
            </a:r>
          </a:p>
          <a:p>
            <a:r>
              <a:rPr lang="de-DE" dirty="0"/>
              <a:t>20.03.2026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F9DE-E608-E31F-210D-8F973629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9C04-4713-5AD7-2C0F-3DD436AB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Biological Risks Are Different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3C25-5089-E9DB-2605-ED80DBE5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Delayed detection and invisible spread</a:t>
            </a:r>
          </a:p>
          <a:p>
            <a:pPr>
              <a:lnSpc>
                <a:spcPct val="200000"/>
              </a:lnSpc>
            </a:pPr>
            <a:r>
              <a:rPr lang="en-US" dirty="0"/>
              <a:t>Natural vs deliberate ambiguity</a:t>
            </a:r>
          </a:p>
          <a:p>
            <a:pPr>
              <a:lnSpc>
                <a:spcPct val="200000"/>
              </a:lnSpc>
            </a:pPr>
            <a:r>
              <a:rPr lang="en-US" dirty="0"/>
              <a:t>Attribution challenges in complex environments</a:t>
            </a:r>
          </a:p>
          <a:p>
            <a:pPr>
              <a:lnSpc>
                <a:spcPct val="200000"/>
              </a:lnSpc>
            </a:pPr>
            <a:r>
              <a:rPr lang="en-US" dirty="0"/>
              <a:t>Risk of misinterpretation and escalation in crises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Catastrophic risk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3BAE9-6A10-80C1-5B4F-BEB312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8D58B-00AD-C050-3676-0E95CCB8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4F6F4-2868-C81C-4AB0-B3362A6A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  <p:pic>
        <p:nvPicPr>
          <p:cNvPr id="10" name="Picture 9" descr="A black biohazard symbol in a circle&#10;&#10;AI-generated content may be incorrect.">
            <a:extLst>
              <a:ext uri="{FF2B5EF4-FFF2-40B4-BE49-F238E27FC236}">
                <a16:creationId xmlns:a16="http://schemas.microsoft.com/office/drawing/2014/main" id="{138B30BA-BDCB-1348-AA07-1900E607A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68" y="430101"/>
            <a:ext cx="4330700" cy="1460500"/>
          </a:xfrm>
          <a:prstGeom prst="rect">
            <a:avLst/>
          </a:prstGeom>
        </p:spPr>
      </p:pic>
      <p:pic>
        <p:nvPicPr>
          <p:cNvPr id="9" name="Picture 8" descr="A diagram of a line graph&#10;&#10;AI-generated content may be incorrect.">
            <a:extLst>
              <a:ext uri="{FF2B5EF4-FFF2-40B4-BE49-F238E27FC236}">
                <a16:creationId xmlns:a16="http://schemas.microsoft.com/office/drawing/2014/main" id="{FE6E82CB-A3A7-BAD0-A6AC-D2F157750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30" y="2320170"/>
            <a:ext cx="5127376" cy="3149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7A35CA-0873-BAD6-5C48-DAC1032BAC7C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E358-19D8-16CB-5911-AC5D0331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8" y="271237"/>
            <a:ext cx="12873990" cy="900000"/>
          </a:xfrm>
        </p:spPr>
        <p:txBody>
          <a:bodyPr/>
          <a:lstStyle/>
          <a:p>
            <a:r>
              <a:rPr lang="en-US" b="1" dirty="0"/>
              <a:t>Biotechnology Is Often Viewed as a Security Risk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4CFE-25C6-B5C1-C99C-C589DEA29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Lower barriers to biological experimentation</a:t>
            </a:r>
          </a:p>
          <a:p>
            <a:pPr>
              <a:lnSpc>
                <a:spcPct val="200000"/>
              </a:lnSpc>
            </a:pPr>
            <a:r>
              <a:rPr lang="en-US" dirty="0"/>
              <a:t>Expanding (synthetic) biology capabilities</a:t>
            </a:r>
          </a:p>
          <a:p>
            <a:pPr>
              <a:lnSpc>
                <a:spcPct val="200000"/>
              </a:lnSpc>
            </a:pPr>
            <a:r>
              <a:rPr lang="en-US" dirty="0"/>
              <a:t>Dual-use risks and proliferation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05173-1445-0B1B-5B15-BBF0713E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45DB-7FB9-D368-7A65-68062057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9C459-E078-878C-C24C-87CDB59A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pic>
        <p:nvPicPr>
          <p:cNvPr id="7" name="Picture 6" descr="A black and white biohazard symbol&#10;&#10;AI-generated content may be incorrect.">
            <a:extLst>
              <a:ext uri="{FF2B5EF4-FFF2-40B4-BE49-F238E27FC236}">
                <a16:creationId xmlns:a16="http://schemas.microsoft.com/office/drawing/2014/main" id="{E1236FC5-C598-7B5A-3C53-E6567FFF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65" y="406753"/>
            <a:ext cx="2778687" cy="2851174"/>
          </a:xfrm>
          <a:prstGeom prst="rect">
            <a:avLst/>
          </a:prstGeom>
        </p:spPr>
      </p:pic>
      <p:pic>
        <p:nvPicPr>
          <p:cNvPr id="10" name="Picture 9" descr="A dna strand with scissors&#10;&#10;AI-generated content may be incorrect.">
            <a:extLst>
              <a:ext uri="{FF2B5EF4-FFF2-40B4-BE49-F238E27FC236}">
                <a16:creationId xmlns:a16="http://schemas.microsoft.com/office/drawing/2014/main" id="{8835D122-9A2B-9FC0-A2FD-F7DC8CC6A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5" y="983306"/>
            <a:ext cx="2778687" cy="1809377"/>
          </a:xfrm>
          <a:prstGeom prst="rect">
            <a:avLst/>
          </a:prstGeom>
        </p:spPr>
      </p:pic>
      <p:pic>
        <p:nvPicPr>
          <p:cNvPr id="12" name="Picture 11" descr="A cartoon of a machine with many wires&#10;&#10;AI-generated content may be incorrect.">
            <a:extLst>
              <a:ext uri="{FF2B5EF4-FFF2-40B4-BE49-F238E27FC236}">
                <a16:creationId xmlns:a16="http://schemas.microsoft.com/office/drawing/2014/main" id="{30A1A27A-B868-432E-5CAD-F2A0FCC80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5" y="3222252"/>
            <a:ext cx="2901599" cy="3181350"/>
          </a:xfrm>
          <a:prstGeom prst="rect">
            <a:avLst/>
          </a:prstGeom>
        </p:spPr>
      </p:pic>
      <p:pic>
        <p:nvPicPr>
          <p:cNvPr id="14" name="Picture 13" descr="A computer screen with blue and pink drops on it&#10;&#10;AI-generated content may be incorrect.">
            <a:extLst>
              <a:ext uri="{FF2B5EF4-FFF2-40B4-BE49-F238E27FC236}">
                <a16:creationId xmlns:a16="http://schemas.microsoft.com/office/drawing/2014/main" id="{553441AE-C2AD-C2ED-EC66-D25E93542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74" y="3752875"/>
            <a:ext cx="2758678" cy="21952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5F8417-4B37-8EC6-DC7C-48E3BFC092A9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6B2B-2B2B-BEAA-44DE-7AA48155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DDCE-6C6A-3DFA-FD57-5CFADEF0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Biotechnologies As Deterrence by Denial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7CE5-4CAF-8DDD-229E-8329EF8A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Active Denial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counterproliferation and preventing dual use</a:t>
            </a:r>
          </a:p>
          <a:p>
            <a:pPr>
              <a:lnSpc>
                <a:spcPct val="200000"/>
              </a:lnSpc>
            </a:pPr>
            <a:r>
              <a:rPr lang="en-US" dirty="0"/>
              <a:t>Passive Denial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response and recovery</a:t>
            </a:r>
          </a:p>
          <a:p>
            <a:pPr>
              <a:lnSpc>
                <a:spcPct val="200000"/>
              </a:lnSpc>
            </a:pPr>
            <a:r>
              <a:rPr lang="en-US" dirty="0"/>
              <a:t>Denying the benefits of covert or deniable actions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Lowering incentive of biological weapon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77D7-4B88-1177-17BD-B95CA496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DF5B6-4C76-0E43-D951-0A82BF0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B4F8B-F625-D362-0BAE-B1BB7FF1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  <p:pic>
        <p:nvPicPr>
          <p:cNvPr id="10" name="Picture 9" descr="A black biohazard symbol in a circle&#10;&#10;AI-generated content may be incorrect.">
            <a:extLst>
              <a:ext uri="{FF2B5EF4-FFF2-40B4-BE49-F238E27FC236}">
                <a16:creationId xmlns:a16="http://schemas.microsoft.com/office/drawing/2014/main" id="{7CE78253-D234-DDBF-1D2D-D88F50000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30" y="430101"/>
            <a:ext cx="4330700" cy="1460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AAF3C1-B9DA-A95B-5587-217DBFEA1C95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DA5B9-0F17-4DAA-5B66-13BD76C4B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C9B0-7373-BA2A-34A1-E140152B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Biotechnology Can Also Function as Stabilizing Infrastructure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11178-84BC-FDCA-BB8E-5EF102208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105872"/>
              </p:ext>
            </p:extLst>
          </p:nvPr>
        </p:nvGraphicFramePr>
        <p:xfrm>
          <a:off x="4119852" y="1160351"/>
          <a:ext cx="1287462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1D82-D5BE-58C4-AA06-A294EC82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F313-2816-4312-4E69-DB38DCA0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387A9-DEE4-0045-3A19-469016A7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82983-3363-B120-71E3-2D7755AE3099}"/>
              </a:ext>
            </a:extLst>
          </p:cNvPr>
          <p:cNvSpPr txBox="1"/>
          <p:nvPr/>
        </p:nvSpPr>
        <p:spPr>
          <a:xfrm>
            <a:off x="928255" y="1676400"/>
            <a:ext cx="8635697" cy="3330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Enabled by advances in sensing, biological modeling and platform technologies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Expanding decision space and reducing uncertainty in crises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It can enhance resilience and reduce uncertainty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E7E1C-5188-4160-D37F-9B419829BDFC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FCD2A-8623-56DA-F9B8-8D17F553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49EB-8B30-976E-2F16-E5D4009A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Detection Reduces Uncertainty in Biological 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E67FE-081B-8537-D638-14FBC4E63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Environmental surveillance (e.g. wastewater)</a:t>
            </a:r>
          </a:p>
          <a:p>
            <a:pPr>
              <a:lnSpc>
                <a:spcPct val="200000"/>
              </a:lnSpc>
            </a:pPr>
            <a:r>
              <a:rPr lang="en-US" dirty="0"/>
              <a:t>Automated pathogen detection and identification</a:t>
            </a:r>
          </a:p>
          <a:p>
            <a:pPr>
              <a:lnSpc>
                <a:spcPct val="200000"/>
              </a:lnSpc>
            </a:pPr>
            <a:r>
              <a:rPr lang="en-US" dirty="0"/>
              <a:t>Portable biosensors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Faster situational awareness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/>
              <a:t>Reduced ambiguity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F1A0-CFC8-0D55-C96C-333F54AF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AA32-8080-FF5A-C70D-11DE06CF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4DA5-2C52-6946-F7E2-378992F4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11" name="Picture 10" descr="A computer chip with many wires&#10;&#10;AI-generated content may be incorrect.">
            <a:extLst>
              <a:ext uri="{FF2B5EF4-FFF2-40B4-BE49-F238E27FC236}">
                <a16:creationId xmlns:a16="http://schemas.microsoft.com/office/drawing/2014/main" id="{401FA56F-2DDC-7C21-7C78-DCD549D88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1" y="3100374"/>
            <a:ext cx="1959801" cy="2704333"/>
          </a:xfrm>
          <a:prstGeom prst="rect">
            <a:avLst/>
          </a:prstGeom>
        </p:spPr>
      </p:pic>
      <p:pic>
        <p:nvPicPr>
          <p:cNvPr id="13" name="Picture 12" descr="A diagram of a dna sequence&#10;&#10;AI-generated content may be incorrect.">
            <a:extLst>
              <a:ext uri="{FF2B5EF4-FFF2-40B4-BE49-F238E27FC236}">
                <a16:creationId xmlns:a16="http://schemas.microsoft.com/office/drawing/2014/main" id="{710D4F8F-1EF1-9E0A-195F-15A99BB72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1" y="1022789"/>
            <a:ext cx="7772400" cy="1825061"/>
          </a:xfrm>
          <a:prstGeom prst="rect">
            <a:avLst/>
          </a:prstGeom>
        </p:spPr>
      </p:pic>
      <p:pic>
        <p:nvPicPr>
          <p:cNvPr id="1026" name="Picture 2" descr="Infinium ImmunoArray-24 v2 Kit | Autoimmune disorders content">
            <a:extLst>
              <a:ext uri="{FF2B5EF4-FFF2-40B4-BE49-F238E27FC236}">
                <a16:creationId xmlns:a16="http://schemas.microsoft.com/office/drawing/2014/main" id="{EE38905B-CA73-0055-36E5-9FAB8B38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21" y="3188993"/>
            <a:ext cx="3307773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98E92-1930-9A02-9598-6FDD8594F9F8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031DB-D609-FAC9-BF98-DC244FA81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B5776-0CD3-F3AE-408D-F55EF5A3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/>
              <a:t>Microphysiological</a:t>
            </a:r>
            <a:r>
              <a:rPr lang="en-US" dirty="0"/>
              <a:t> systems (e.g. organ-on-chip)</a:t>
            </a:r>
          </a:p>
          <a:p>
            <a:pPr>
              <a:lnSpc>
                <a:spcPct val="200000"/>
              </a:lnSpc>
            </a:pPr>
            <a:r>
              <a:rPr lang="en-US" dirty="0"/>
              <a:t>More reliable evaluation of countermeasures</a:t>
            </a:r>
          </a:p>
          <a:p>
            <a:pPr>
              <a:lnSpc>
                <a:spcPct val="200000"/>
              </a:lnSpc>
            </a:pPr>
            <a:r>
              <a:rPr lang="en-US" dirty="0"/>
              <a:t>Assessing exposure to all CBRN agents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9770-5610-377D-33C0-8118557A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78C96-7016-226B-8C5D-A58B0236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5679-9805-E916-6C48-CC74C01F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pic>
        <p:nvPicPr>
          <p:cNvPr id="20" name="Picture 19" descr="A diagram of a human body&#10;&#10;AI-generated content may be incorrect.">
            <a:extLst>
              <a:ext uri="{FF2B5EF4-FFF2-40B4-BE49-F238E27FC236}">
                <a16:creationId xmlns:a16="http://schemas.microsoft.com/office/drawing/2014/main" id="{DA1A8F5C-052E-588F-3642-A52ACCF3C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908613"/>
            <a:ext cx="5507389" cy="50407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77A26D-EC34-619D-F914-956042545C78}"/>
              </a:ext>
            </a:extLst>
          </p:cNvPr>
          <p:cNvSpPr txBox="1"/>
          <p:nvPr/>
        </p:nvSpPr>
        <p:spPr>
          <a:xfrm>
            <a:off x="10648564" y="6013372"/>
            <a:ext cx="16946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doi.org</a:t>
            </a:r>
            <a:r>
              <a:rPr lang="en-US" sz="600" dirty="0"/>
              <a:t>/10.1007/s13206-022-00087-8</a:t>
            </a:r>
          </a:p>
        </p:txBody>
      </p:sp>
      <p:pic>
        <p:nvPicPr>
          <p:cNvPr id="1028" name="Picture 4" descr="pcr on chip">
            <a:extLst>
              <a:ext uri="{FF2B5EF4-FFF2-40B4-BE49-F238E27FC236}">
                <a16:creationId xmlns:a16="http://schemas.microsoft.com/office/drawing/2014/main" id="{CDAC18EA-0F75-94DD-BD86-05ABC2D71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3" t="9027" r="11174" b="18883"/>
          <a:stretch>
            <a:fillRect/>
          </a:stretch>
        </p:blipFill>
        <p:spPr bwMode="auto">
          <a:xfrm>
            <a:off x="6893359" y="4436917"/>
            <a:ext cx="2238175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99BCC-DCF3-A27B-F675-A0214EFC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Advanced Biological Modeling Speeds Hazard Assessment</a:t>
            </a:r>
            <a:endParaRPr lang="en-US" dirty="0"/>
          </a:p>
        </p:txBody>
      </p:sp>
      <p:pic>
        <p:nvPicPr>
          <p:cNvPr id="1026" name="Picture 2" descr="PCR machine">
            <a:extLst>
              <a:ext uri="{FF2B5EF4-FFF2-40B4-BE49-F238E27FC236}">
                <a16:creationId xmlns:a16="http://schemas.microsoft.com/office/drawing/2014/main" id="{2388A44F-B990-EC6C-6C44-6A3ECEB58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4811" r="18621" b="8116"/>
          <a:stretch>
            <a:fillRect/>
          </a:stretch>
        </p:blipFill>
        <p:spPr bwMode="auto">
          <a:xfrm>
            <a:off x="4466805" y="3328162"/>
            <a:ext cx="2841172" cy="16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diagram of a structure&#10;&#10;AI-generated content may be incorrect.">
            <a:extLst>
              <a:ext uri="{FF2B5EF4-FFF2-40B4-BE49-F238E27FC236}">
                <a16:creationId xmlns:a16="http://schemas.microsoft.com/office/drawing/2014/main" id="{5107966C-8B92-5D68-2FC2-CA3814EFE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49" y="1412875"/>
            <a:ext cx="2446425" cy="1843281"/>
          </a:xfrm>
          <a:prstGeom prst="rect">
            <a:avLst/>
          </a:prstGeom>
        </p:spPr>
      </p:pic>
      <p:pic>
        <p:nvPicPr>
          <p:cNvPr id="24" name="Picture 23" descr="A diagram of a microbiology&#10;&#10;AI-generated content may be incorrect.">
            <a:extLst>
              <a:ext uri="{FF2B5EF4-FFF2-40B4-BE49-F238E27FC236}">
                <a16:creationId xmlns:a16="http://schemas.microsoft.com/office/drawing/2014/main" id="{AD97300C-12A0-185E-D620-295B2D216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248"/>
            <a:ext cx="4280098" cy="2887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FA88AF-0D3F-7F6C-B8BC-4D9FCAB8CB95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CDAF-6BC6-E587-2CB0-757D1FC6E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C89D-A2FE-FD80-07D6-62F1B8A4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Platforms Enable Faster Medical 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BD95-D89D-3739-0478-CD3B55A00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mRNA vaccine platforms</a:t>
            </a:r>
          </a:p>
          <a:p>
            <a:pPr>
              <a:lnSpc>
                <a:spcPct val="200000"/>
              </a:lnSpc>
            </a:pPr>
            <a:r>
              <a:rPr lang="en-US" dirty="0"/>
              <a:t>Biologics on demand</a:t>
            </a:r>
          </a:p>
          <a:p>
            <a:pPr>
              <a:lnSpc>
                <a:spcPct val="200000"/>
              </a:lnSpc>
            </a:pPr>
            <a:r>
              <a:rPr lang="en-US" dirty="0"/>
              <a:t>Rapid adaptation to novel pathogens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53FD-89EF-ADF7-216D-5B5C1CF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EC18-9014-E2FB-2FAE-ABB46AD5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C067-1131-4EF0-12A4-1820A5AF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8" name="Picture 7" descr="A diagram of dna structure&#10;&#10;AI-generated content may be incorrect.">
            <a:extLst>
              <a:ext uri="{FF2B5EF4-FFF2-40B4-BE49-F238E27FC236}">
                <a16:creationId xmlns:a16="http://schemas.microsoft.com/office/drawing/2014/main" id="{13941B91-BD75-D9EF-B837-D1C682B5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48" y="1160351"/>
            <a:ext cx="3493546" cy="2805112"/>
          </a:xfrm>
          <a:prstGeom prst="rect">
            <a:avLst/>
          </a:prstGeom>
        </p:spPr>
      </p:pic>
      <p:pic>
        <p:nvPicPr>
          <p:cNvPr id="10" name="Picture 9" descr="A syringe with needle and needle&#10;&#10;AI-generated content may be incorrect.">
            <a:extLst>
              <a:ext uri="{FF2B5EF4-FFF2-40B4-BE49-F238E27FC236}">
                <a16:creationId xmlns:a16="http://schemas.microsoft.com/office/drawing/2014/main" id="{24E0DC04-1F18-27A8-EACF-0448A92F0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374" y="1160351"/>
            <a:ext cx="1672256" cy="2690812"/>
          </a:xfrm>
          <a:prstGeom prst="rect">
            <a:avLst/>
          </a:prstGeom>
        </p:spPr>
      </p:pic>
      <p:pic>
        <p:nvPicPr>
          <p:cNvPr id="12" name="Picture 11" descr="A hand holding pills and capsules&#10;&#10;AI-generated content may be incorrect.">
            <a:extLst>
              <a:ext uri="{FF2B5EF4-FFF2-40B4-BE49-F238E27FC236}">
                <a16:creationId xmlns:a16="http://schemas.microsoft.com/office/drawing/2014/main" id="{FD36E9B3-D0F0-4D03-3066-9D077E5B8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33" y="4217987"/>
            <a:ext cx="2507409" cy="1961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F053BA-4E08-7EEB-2338-9F3FCA5F4CEA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5D6D-1F2F-6EDC-B850-FD474A881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B93-EA8A-A7CF-3C46-4CC4F65B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Harnessing Biotechnology for WMD Risk Reduction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5455-D70F-17CB-1D66-5692A1E5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Strengthen dual-use governance</a:t>
            </a:r>
          </a:p>
          <a:p>
            <a:pPr>
              <a:lnSpc>
                <a:spcPct val="200000"/>
              </a:lnSpc>
            </a:pPr>
            <a:r>
              <a:rPr lang="en-US" dirty="0"/>
              <a:t>Translate fundamental research for biological risk reduction</a:t>
            </a:r>
          </a:p>
          <a:p>
            <a:pPr>
              <a:lnSpc>
                <a:spcPct val="200000"/>
              </a:lnSpc>
            </a:pPr>
            <a:r>
              <a:rPr lang="en-US" dirty="0"/>
              <a:t>Engage scientific communities</a:t>
            </a:r>
          </a:p>
          <a:p>
            <a:pPr>
              <a:lnSpc>
                <a:spcPct val="200000"/>
              </a:lnSpc>
            </a:pPr>
            <a:r>
              <a:rPr lang="en-US" dirty="0"/>
              <a:t>Invest in preparedness technologies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89991-97C8-D116-7AE9-E8E0A88E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18.03.26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4669-326D-4317-C523-3D6BF9B9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E282-B2FD-A8EA-8008-CA1D0512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94551-58AD-287D-042C-59A87F17D621}"/>
              </a:ext>
            </a:extLst>
          </p:cNvPr>
          <p:cNvSpPr/>
          <p:nvPr/>
        </p:nvSpPr>
        <p:spPr>
          <a:xfrm>
            <a:off x="685800" y="6281057"/>
            <a:ext cx="1545771" cy="45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06027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Präsentation2" id="{1321EF9B-D0C2-B940-BAF0-923936C95B7C}" vid="{0165591E-D8AE-AE49-AAAE-F458C46D785B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5125</TotalTime>
  <Words>311</Words>
  <Application>Microsoft Macintosh PowerPoint</Application>
  <PresentationFormat>Custom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Symbol</vt:lpstr>
      <vt:lpstr>Wingdings</vt:lpstr>
      <vt:lpstr>ETH Zürich</vt:lpstr>
      <vt:lpstr>Emerging Biotechnologies as Stabilizing Tools for Biological WMD Risk Reduction and Crisis Management</vt:lpstr>
      <vt:lpstr>Why Biological Risks Are Different</vt:lpstr>
      <vt:lpstr>Biotechnology Is Often Viewed as a Security Risk </vt:lpstr>
      <vt:lpstr>Biotechnologies As Deterrence by Denial </vt:lpstr>
      <vt:lpstr>Biotechnology Can Also Function as Stabilizing Infrastructure</vt:lpstr>
      <vt:lpstr>Early Detection Reduces Uncertainty in Biological Crises</vt:lpstr>
      <vt:lpstr>Advanced Biological Modeling Speeds Hazard Assessment</vt:lpstr>
      <vt:lpstr>New Platforms Enable Faster Medical Countermeasures</vt:lpstr>
      <vt:lpstr>Harnessing Biotechnology for WMD Risk Reduction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Dorukhan Bartu Doruk</dc:creator>
  <cp:lastModifiedBy>Bartu Doruk</cp:lastModifiedBy>
  <cp:revision>209</cp:revision>
  <dcterms:created xsi:type="dcterms:W3CDTF">2025-10-02T06:02:32Z</dcterms:created>
  <dcterms:modified xsi:type="dcterms:W3CDTF">2026-03-18T21:42:41Z</dcterms:modified>
</cp:coreProperties>
</file>