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60" r:id="rId3"/>
    <p:sldId id="256" r:id="rId4"/>
    <p:sldId id="257" r:id="rId5"/>
    <p:sldId id="258" r:id="rId6"/>
    <p:sldId id="261" r:id="rId7"/>
    <p:sldId id="265" r:id="rId8"/>
    <p:sldId id="264" r:id="rId9"/>
    <p:sldId id="259" r:id="rId10"/>
    <p:sldId id="263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99"/>
  </p:normalViewPr>
  <p:slideViewPr>
    <p:cSldViewPr snapToGrid="0" snapToObjects="1">
      <p:cViewPr>
        <p:scale>
          <a:sx n="100" d="100"/>
          <a:sy n="100" d="100"/>
        </p:scale>
        <p:origin x="1960" y="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5A94D-4DAA-2843-A9CC-001277375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05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Regional Instability and Proliferation Risks: A Focus on South Asia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FD257-D64A-D04A-8B49-29F7F9CDB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00" y="208280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Name: Muhammad Qasim</a:t>
            </a:r>
          </a:p>
          <a:p>
            <a:pPr marL="0" indent="0">
              <a:buNone/>
            </a:pPr>
            <a:r>
              <a:rPr lang="en-US" dirty="0"/>
              <a:t>Affiliation: Nuclear Information Service </a:t>
            </a:r>
          </a:p>
        </p:txBody>
      </p:sp>
    </p:spTree>
    <p:extLst>
      <p:ext uri="{BB962C8B-B14F-4D97-AF65-F5344CB8AC3E}">
        <p14:creationId xmlns:p14="http://schemas.microsoft.com/office/powerpoint/2010/main" val="3741224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D194BC-1277-AA40-8095-0A9199133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86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5707B6-8F81-FA47-BE46-53ADA37DC7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19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>
                <a:solidFill>
                  <a:srgbClr val="003366"/>
                </a:solidFill>
              </a:defRPr>
            </a:pPr>
            <a:r>
              <a:rPr dirty="0"/>
              <a:t>Why South Asia?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sz="2800" dirty="0">
                <a:solidFill>
                  <a:srgbClr val="333333"/>
                </a:solidFill>
              </a:rPr>
              <a:t>A unique region with three nuclear-armed states: India, Pakistan, and China.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sz="2800" dirty="0">
                <a:solidFill>
                  <a:srgbClr val="333333"/>
                </a:solidFill>
              </a:rPr>
              <a:t>High population density and economic interdependence.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sz="2800" dirty="0">
                <a:solidFill>
                  <a:srgbClr val="333333"/>
                </a:solidFill>
              </a:rPr>
              <a:t>Gateway between the Middle East, Central Asia, and </a:t>
            </a:r>
            <a:r>
              <a:rPr lang="en-GB" sz="2800" dirty="0">
                <a:solidFill>
                  <a:srgbClr val="333333"/>
                </a:solidFill>
              </a:rPr>
              <a:t>  </a:t>
            </a:r>
            <a:r>
              <a:rPr sz="2800" dirty="0">
                <a:solidFill>
                  <a:srgbClr val="333333"/>
                </a:solidFill>
              </a:rPr>
              <a:t>Southeast Asia.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sz="2800" dirty="0">
                <a:solidFill>
                  <a:srgbClr val="333333"/>
                </a:solidFill>
              </a:rPr>
              <a:t>History of conflicts and border tensions.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>
                <a:solidFill>
                  <a:srgbClr val="003366"/>
                </a:solidFill>
              </a:defRPr>
            </a:pPr>
            <a:r>
              <a:rPr dirty="0"/>
              <a:t>Why is there Regional Instability?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sz="2800" dirty="0">
                <a:solidFill>
                  <a:srgbClr val="333333"/>
                </a:solidFill>
              </a:rPr>
              <a:t>Unresolved territorial disputes (Kashmir</a:t>
            </a:r>
            <a:r>
              <a:rPr lang="en-GB" sz="2800" dirty="0">
                <a:solidFill>
                  <a:srgbClr val="333333"/>
                </a:solidFill>
              </a:rPr>
              <a:t> </a:t>
            </a:r>
            <a:r>
              <a:rPr sz="2800" dirty="0">
                <a:solidFill>
                  <a:srgbClr val="333333"/>
                </a:solidFill>
              </a:rPr>
              <a:t>etc.)</a:t>
            </a:r>
          </a:p>
          <a:p>
            <a:r>
              <a:rPr sz="2800" dirty="0">
                <a:solidFill>
                  <a:srgbClr val="333333"/>
                </a:solidFill>
              </a:rPr>
              <a:t>Cross-border militancy and insurgencies.</a:t>
            </a:r>
          </a:p>
          <a:p>
            <a:r>
              <a:rPr sz="2800" dirty="0">
                <a:solidFill>
                  <a:srgbClr val="333333"/>
                </a:solidFill>
              </a:rPr>
              <a:t>Political volatility and weak regional cooperation.</a:t>
            </a:r>
          </a:p>
          <a:p>
            <a:r>
              <a:rPr sz="2800" dirty="0">
                <a:solidFill>
                  <a:srgbClr val="333333"/>
                </a:solidFill>
              </a:rPr>
              <a:t>Influence of major powers and shifting alliances.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>
                <a:solidFill>
                  <a:srgbClr val="003366"/>
                </a:solidFill>
              </a:defRPr>
            </a:pPr>
            <a:r>
              <a:rPr dirty="0"/>
              <a:t>Why are there Proliferation Risks?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sz="2800" dirty="0">
                <a:solidFill>
                  <a:srgbClr val="333333"/>
                </a:solidFill>
              </a:rPr>
              <a:t>Expanding nuclear arsenals (India &amp; Pakistan both increasing stockpiles).</a:t>
            </a:r>
          </a:p>
          <a:p>
            <a:r>
              <a:rPr sz="2800" dirty="0">
                <a:solidFill>
                  <a:srgbClr val="333333"/>
                </a:solidFill>
              </a:rPr>
              <a:t>Development of new missile systems (Hypersonic, MIRVs, Cruise Missiles).</a:t>
            </a:r>
          </a:p>
          <a:p>
            <a:r>
              <a:rPr sz="2800" dirty="0">
                <a:solidFill>
                  <a:srgbClr val="333333"/>
                </a:solidFill>
              </a:rPr>
              <a:t>Risk of accidental escalation or miscalculation.</a:t>
            </a:r>
          </a:p>
          <a:p>
            <a:r>
              <a:rPr sz="2800" dirty="0">
                <a:solidFill>
                  <a:srgbClr val="333333"/>
                </a:solidFill>
              </a:rPr>
              <a:t>Emerging threats: Tactical nuclear weapons and non-state actors.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3AC4E8-A0C2-4B48-84BD-B0B9252E3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00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4F2625-69A5-2A42-A50E-1FEAE00EF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90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A7C33B-77B0-3C47-A6FD-CED9CB8A6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366"/>
            <a:ext cx="9144000" cy="676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68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>
                <a:solidFill>
                  <a:srgbClr val="003366"/>
                </a:solidFill>
              </a:defRPr>
            </a:pPr>
            <a:r>
              <a:rPr dirty="0"/>
              <a:t>What is the Way Forward?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0040"/>
            <a:ext cx="8229600" cy="4525963"/>
          </a:xfrm>
        </p:spPr>
        <p:txBody>
          <a:bodyPr>
            <a:normAutofit/>
          </a:bodyPr>
          <a:lstStyle/>
          <a:p>
            <a:r>
              <a:rPr sz="2800" dirty="0">
                <a:solidFill>
                  <a:srgbClr val="333333"/>
                </a:solidFill>
              </a:rPr>
              <a:t>Strengthening diplomatic engagement and confidence-building measures.</a:t>
            </a:r>
          </a:p>
          <a:p>
            <a:r>
              <a:rPr sz="2800" dirty="0">
                <a:solidFill>
                  <a:srgbClr val="333333"/>
                </a:solidFill>
              </a:rPr>
              <a:t>Arms control agreements and nuclear risk reduction centers.</a:t>
            </a:r>
          </a:p>
          <a:p>
            <a:r>
              <a:rPr sz="2800" dirty="0">
                <a:solidFill>
                  <a:srgbClr val="333333"/>
                </a:solidFill>
              </a:rPr>
              <a:t>Promoting economic and regional cooperation (SAARC, trade ties, etc.).</a:t>
            </a:r>
          </a:p>
          <a:p>
            <a:r>
              <a:rPr sz="2800" dirty="0">
                <a:solidFill>
                  <a:srgbClr val="333333"/>
                </a:solidFill>
              </a:rPr>
              <a:t>Enhancing crisis communication between nuclear powers.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188</Words>
  <Application>Microsoft Macintosh PowerPoint</Application>
  <PresentationFormat>On-screen Show (4:3)</PresentationFormat>
  <Paragraphs>26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Regional Instability and Proliferation Risks: A Focus on South Asia</vt:lpstr>
      <vt:lpstr>PowerPoint Presentation</vt:lpstr>
      <vt:lpstr>Why South Asia?</vt:lpstr>
      <vt:lpstr>Why is there Regional Instability?</vt:lpstr>
      <vt:lpstr>Why are there Proliferation Risks?</vt:lpstr>
      <vt:lpstr>PowerPoint Presentation</vt:lpstr>
      <vt:lpstr>PowerPoint Presentation</vt:lpstr>
      <vt:lpstr>PowerPoint Presentation</vt:lpstr>
      <vt:lpstr>What is the Way Forward?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South Asia?</dc:title>
  <dc:subject/>
  <dc:creator/>
  <cp:keywords/>
  <dc:description>generated using python-pptx</dc:description>
  <cp:lastModifiedBy>Muhammad Qasim</cp:lastModifiedBy>
  <cp:revision>7</cp:revision>
  <dcterms:created xsi:type="dcterms:W3CDTF">2013-01-27T09:14:16Z</dcterms:created>
  <dcterms:modified xsi:type="dcterms:W3CDTF">2025-03-05T01:19:07Z</dcterms:modified>
  <cp:category/>
</cp:coreProperties>
</file>