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6" r:id="rId4"/>
    <p:sldId id="261" r:id="rId5"/>
    <p:sldId id="267" r:id="rId6"/>
    <p:sldId id="273" r:id="rId7"/>
    <p:sldId id="274" r:id="rId8"/>
    <p:sldId id="268" r:id="rId9"/>
    <p:sldId id="269" r:id="rId10"/>
    <p:sldId id="270" r:id="rId11"/>
    <p:sldId id="271" r:id="rId12"/>
    <p:sldId id="27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005" autoAdjust="0"/>
  </p:normalViewPr>
  <p:slideViewPr>
    <p:cSldViewPr snapToGrid="0">
      <p:cViewPr varScale="1">
        <p:scale>
          <a:sx n="65" d="100"/>
          <a:sy n="65" d="100"/>
        </p:scale>
        <p:origin x="67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B9F0B-CFDE-4F53-9C43-F5B87CCC1B2D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D627F-7DFC-4C5F-83C4-7DBF85186FD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14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D627F-7DFC-4C5F-83C4-7DBF85186F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59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</a:p>
          <a:p>
            <a:pPr marL="171450" indent="-171450">
              <a:buFontTx/>
              <a:buChar char="-"/>
            </a:pPr>
            <a:r>
              <a:rPr lang="en-US" dirty="0"/>
              <a:t>IHL</a:t>
            </a:r>
          </a:p>
          <a:p>
            <a:pPr marL="171450" indent="-171450">
              <a:buFontTx/>
              <a:buChar char="-"/>
            </a:pPr>
            <a:r>
              <a:rPr lang="en-US" dirty="0"/>
              <a:t>Tech limitations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Human-machine interactions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Should</a:t>
            </a:r>
          </a:p>
          <a:p>
            <a:pPr marL="171450" indent="-171450">
              <a:buFontTx/>
              <a:buChar char="-"/>
            </a:pPr>
            <a:r>
              <a:rPr lang="en-US" dirty="0"/>
              <a:t>Humanity and ethics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Responsibility gap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Strategic implications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Lower threshold – continuing wars</a:t>
            </a:r>
          </a:p>
          <a:p>
            <a:pPr marL="171450" indent="-171450">
              <a:buFontTx/>
              <a:buChar char="-"/>
            </a:pPr>
            <a:r>
              <a:rPr lang="en-US" dirty="0"/>
              <a:t>Unintended escalation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responsible players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D627F-7DFC-4C5F-83C4-7DBF85186F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23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</a:p>
          <a:p>
            <a:pPr marL="171450" indent="-171450">
              <a:buFontTx/>
              <a:buChar char="-"/>
            </a:pPr>
            <a:r>
              <a:rPr lang="en-US" dirty="0"/>
              <a:t>IHL</a:t>
            </a:r>
          </a:p>
          <a:p>
            <a:pPr marL="171450" indent="-171450">
              <a:buFontTx/>
              <a:buChar char="-"/>
            </a:pPr>
            <a:r>
              <a:rPr lang="en-US" dirty="0"/>
              <a:t>Tech limitations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Human-machine interactions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Should</a:t>
            </a:r>
          </a:p>
          <a:p>
            <a:pPr marL="171450" indent="-171450">
              <a:buFontTx/>
              <a:buChar char="-"/>
            </a:pPr>
            <a:r>
              <a:rPr lang="en-US" dirty="0"/>
              <a:t>Humanity and ethics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Responsibility gap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Strategic implications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Lower threshold – continuing wars</a:t>
            </a:r>
          </a:p>
          <a:p>
            <a:pPr marL="171450" indent="-171450">
              <a:buFontTx/>
              <a:buChar char="-"/>
            </a:pPr>
            <a:r>
              <a:rPr lang="en-US" dirty="0"/>
              <a:t>Unintended escalation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responsible players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D627F-7DFC-4C5F-83C4-7DBF85186F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08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</a:t>
            </a:r>
          </a:p>
          <a:p>
            <a:pPr marL="171450" indent="-171450">
              <a:buFontTx/>
              <a:buChar char="-"/>
            </a:pPr>
            <a:r>
              <a:rPr lang="en-US" dirty="0"/>
              <a:t>IHL</a:t>
            </a:r>
          </a:p>
          <a:p>
            <a:pPr marL="171450" indent="-171450">
              <a:buFontTx/>
              <a:buChar char="-"/>
            </a:pPr>
            <a:r>
              <a:rPr lang="en-US" dirty="0"/>
              <a:t>Tech limitations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Human-machine interactions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Should</a:t>
            </a:r>
          </a:p>
          <a:p>
            <a:pPr marL="171450" indent="-171450">
              <a:buFontTx/>
              <a:buChar char="-"/>
            </a:pPr>
            <a:r>
              <a:rPr lang="en-US" dirty="0"/>
              <a:t>Humanity and ethics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Responsibility gap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Strategic implications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Lower threshold – continuing wars</a:t>
            </a:r>
          </a:p>
          <a:p>
            <a:pPr marL="171450" indent="-171450">
              <a:buFontTx/>
              <a:buChar char="-"/>
            </a:pPr>
            <a:r>
              <a:rPr lang="en-US" dirty="0"/>
              <a:t>Unintended escalation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responsible players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D627F-7DFC-4C5F-83C4-7DBF85186F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037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nuclear</a:t>
            </a:r>
          </a:p>
          <a:p>
            <a:pPr marL="171450" indent="-171450">
              <a:buFontTx/>
              <a:buChar char="-"/>
            </a:pPr>
            <a:r>
              <a:rPr lang="en-US" dirty="0"/>
              <a:t>Long history</a:t>
            </a:r>
          </a:p>
          <a:p>
            <a:pPr marL="0" indent="0">
              <a:buFontTx/>
              <a:buNone/>
            </a:pPr>
            <a:endParaRPr lang="en-US" dirty="0"/>
          </a:p>
          <a:p>
            <a:r>
              <a:rPr lang="en-US" dirty="0"/>
              <a:t>History </a:t>
            </a:r>
          </a:p>
          <a:p>
            <a:pPr marL="171450" indent="-171450">
              <a:buFontTx/>
              <a:buChar char="-"/>
            </a:pPr>
            <a:r>
              <a:rPr lang="en-US" dirty="0"/>
              <a:t>Early warning of scientists</a:t>
            </a:r>
          </a:p>
          <a:p>
            <a:pPr marL="171450" indent="-171450">
              <a:buFontTx/>
              <a:buChar char="-"/>
            </a:pPr>
            <a:r>
              <a:rPr lang="en-US" dirty="0"/>
              <a:t>Waiting until disaster</a:t>
            </a:r>
          </a:p>
          <a:p>
            <a:pPr marL="171450" indent="-171450">
              <a:buFontTx/>
              <a:buChar char="-"/>
            </a:pPr>
            <a:r>
              <a:rPr lang="en-US" dirty="0"/>
              <a:t>Development of norm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The NPT</a:t>
            </a:r>
          </a:p>
          <a:p>
            <a:pPr marL="171450" indent="-171450">
              <a:buFontTx/>
              <a:buChar char="-"/>
            </a:pPr>
            <a:r>
              <a:rPr lang="en-GB" dirty="0"/>
              <a:t>Universality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Trade-off with security assurances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Peaceful purposes assured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Resentment, bitterness, and disappointment: imbalance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TPNW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Human-</a:t>
            </a:r>
            <a:r>
              <a:rPr lang="en-GB" dirty="0" err="1"/>
              <a:t>centered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US" dirty="0"/>
              <a:t>Grassroots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Re-invigorated push for disarmament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D627F-7DFC-4C5F-83C4-7DBF85186F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90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nuclear</a:t>
            </a:r>
          </a:p>
          <a:p>
            <a:pPr marL="171450" indent="-171450">
              <a:buFontTx/>
              <a:buChar char="-"/>
            </a:pPr>
            <a:r>
              <a:rPr lang="en-US" dirty="0"/>
              <a:t>Long history</a:t>
            </a:r>
          </a:p>
          <a:p>
            <a:pPr marL="0" indent="0">
              <a:buFontTx/>
              <a:buNone/>
            </a:pPr>
            <a:endParaRPr lang="en-US" dirty="0"/>
          </a:p>
          <a:p>
            <a:r>
              <a:rPr lang="en-US" dirty="0"/>
              <a:t>History </a:t>
            </a:r>
          </a:p>
          <a:p>
            <a:pPr marL="171450" indent="-171450">
              <a:buFontTx/>
              <a:buChar char="-"/>
            </a:pPr>
            <a:r>
              <a:rPr lang="en-US" dirty="0"/>
              <a:t>Early warning of scientists</a:t>
            </a:r>
          </a:p>
          <a:p>
            <a:pPr marL="171450" indent="-171450">
              <a:buFontTx/>
              <a:buChar char="-"/>
            </a:pPr>
            <a:r>
              <a:rPr lang="en-US" dirty="0"/>
              <a:t>Waiting until disaster</a:t>
            </a:r>
          </a:p>
          <a:p>
            <a:pPr marL="171450" indent="-171450">
              <a:buFontTx/>
              <a:buChar char="-"/>
            </a:pPr>
            <a:r>
              <a:rPr lang="en-US" dirty="0"/>
              <a:t>Development of norm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The NPT</a:t>
            </a:r>
          </a:p>
          <a:p>
            <a:pPr marL="171450" indent="-171450">
              <a:buFontTx/>
              <a:buChar char="-"/>
            </a:pPr>
            <a:r>
              <a:rPr lang="en-GB" dirty="0"/>
              <a:t>Universality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Trade-off with security assurances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Peaceful purposes assured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Resentment, bitterness, and disappointment: imbalance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TPNW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Human-</a:t>
            </a:r>
            <a:r>
              <a:rPr lang="en-GB" dirty="0" err="1"/>
              <a:t>centered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US" dirty="0"/>
              <a:t>Grassroots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Re-invigorated push for disarmament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D627F-7DFC-4C5F-83C4-7DBF85186F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0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nuclear</a:t>
            </a:r>
          </a:p>
          <a:p>
            <a:pPr marL="171450" indent="-171450">
              <a:buFontTx/>
              <a:buChar char="-"/>
            </a:pPr>
            <a:r>
              <a:rPr lang="en-US" dirty="0"/>
              <a:t>Long history</a:t>
            </a:r>
          </a:p>
          <a:p>
            <a:pPr marL="0" indent="0">
              <a:buFontTx/>
              <a:buNone/>
            </a:pPr>
            <a:endParaRPr lang="en-US" dirty="0"/>
          </a:p>
          <a:p>
            <a:r>
              <a:rPr lang="en-US" dirty="0"/>
              <a:t>History </a:t>
            </a:r>
          </a:p>
          <a:p>
            <a:pPr marL="171450" indent="-171450">
              <a:buFontTx/>
              <a:buChar char="-"/>
            </a:pPr>
            <a:r>
              <a:rPr lang="en-US" dirty="0"/>
              <a:t>Early warning of scientists</a:t>
            </a:r>
          </a:p>
          <a:p>
            <a:pPr marL="171450" indent="-171450">
              <a:buFontTx/>
              <a:buChar char="-"/>
            </a:pPr>
            <a:r>
              <a:rPr lang="en-US" dirty="0"/>
              <a:t>Waiting until disaster</a:t>
            </a:r>
          </a:p>
          <a:p>
            <a:pPr marL="171450" indent="-171450">
              <a:buFontTx/>
              <a:buChar char="-"/>
            </a:pPr>
            <a:r>
              <a:rPr lang="en-US" dirty="0"/>
              <a:t>Development of norm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The NPT</a:t>
            </a:r>
          </a:p>
          <a:p>
            <a:pPr marL="171450" indent="-171450">
              <a:buFontTx/>
              <a:buChar char="-"/>
            </a:pPr>
            <a:r>
              <a:rPr lang="en-GB" dirty="0"/>
              <a:t>Universality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Trade-off with security assurances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Peaceful purposes assured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Resentment, bitterness, and disappointment: imbalance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TPNW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Human-</a:t>
            </a:r>
            <a:r>
              <a:rPr lang="en-GB" dirty="0" err="1"/>
              <a:t>centered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US" dirty="0"/>
              <a:t>Grassroots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Re-invigorated push for disarmament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D627F-7DFC-4C5F-83C4-7DBF85186FD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4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nuclear</a:t>
            </a:r>
          </a:p>
          <a:p>
            <a:pPr marL="171450" indent="-171450">
              <a:buFontTx/>
              <a:buChar char="-"/>
            </a:pPr>
            <a:r>
              <a:rPr lang="en-US" dirty="0"/>
              <a:t>Long history</a:t>
            </a:r>
          </a:p>
          <a:p>
            <a:pPr marL="0" indent="0">
              <a:buFontTx/>
              <a:buNone/>
            </a:pPr>
            <a:endParaRPr lang="en-US" dirty="0"/>
          </a:p>
          <a:p>
            <a:r>
              <a:rPr lang="en-US" dirty="0"/>
              <a:t>History </a:t>
            </a:r>
          </a:p>
          <a:p>
            <a:pPr marL="171450" indent="-171450">
              <a:buFontTx/>
              <a:buChar char="-"/>
            </a:pPr>
            <a:r>
              <a:rPr lang="en-US" dirty="0"/>
              <a:t>Early warning of scientists</a:t>
            </a:r>
          </a:p>
          <a:p>
            <a:pPr marL="171450" indent="-171450">
              <a:buFontTx/>
              <a:buChar char="-"/>
            </a:pPr>
            <a:r>
              <a:rPr lang="en-US" dirty="0"/>
              <a:t>Waiting until disaster</a:t>
            </a:r>
          </a:p>
          <a:p>
            <a:pPr marL="171450" indent="-171450">
              <a:buFontTx/>
              <a:buChar char="-"/>
            </a:pPr>
            <a:r>
              <a:rPr lang="en-US" dirty="0"/>
              <a:t>Development of norm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The NPT</a:t>
            </a:r>
          </a:p>
          <a:p>
            <a:pPr marL="171450" indent="-171450">
              <a:buFontTx/>
              <a:buChar char="-"/>
            </a:pPr>
            <a:r>
              <a:rPr lang="en-GB" dirty="0"/>
              <a:t>Universality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Trade-off with security assurances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Peaceful purposes assured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Resentment, bitterness, and disappointment: imbalance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TPNW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Human-</a:t>
            </a:r>
            <a:r>
              <a:rPr lang="en-GB" dirty="0" err="1"/>
              <a:t>centered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US" dirty="0"/>
              <a:t>Grassroots </a:t>
            </a:r>
          </a:p>
          <a:p>
            <a:pPr marL="171450" indent="-171450">
              <a:buFontTx/>
              <a:buChar char="-"/>
            </a:pPr>
            <a:r>
              <a:rPr lang="en-US" dirty="0"/>
              <a:t>Re-invigorated push for disarmament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3D627F-7DFC-4C5F-83C4-7DBF85186FD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33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EB3F-8883-8A22-F322-4ABAE5460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55C2A4-03B1-CF5C-7A0B-97D53FE35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811D6-80BF-5B0E-EC84-5EFFA95A1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615-0C6C-4CF6-B4EF-060A93DAC22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25BB9-1AAA-1E24-E148-A17BF4F2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6CDE9-F100-CEF5-9B39-60451694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B011-1FC2-45E2-8A55-8937CC7F5A3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24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74D6-BEDF-BC12-BA7F-BDE8B5442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B0C82-0BBE-20A5-BAC2-781111457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0475-4561-1B53-6804-6B1D650C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615-0C6C-4CF6-B4EF-060A93DAC22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FB1E9-D8D7-8C91-3C89-CB427A73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877AD-8AC4-E369-5021-5CA65AAF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B011-1FC2-45E2-8A55-8937CC7F5A3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5583F-111E-A61D-75D2-665EC268B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30FD4-45FC-C1F1-F1F0-297847A7D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0E6EB-F594-CD2B-C5B4-AAE20F3B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615-0C6C-4CF6-B4EF-060A93DAC22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897F9-8B45-772A-ABF9-71CB8A8C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D01F-903B-7C5A-C6D0-602280FD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B011-1FC2-45E2-8A55-8937CC7F5A3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79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8E44-FC64-0B51-F680-B21A8427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F9644-AD21-9F1A-274F-B0086BAED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E5DF0-4F0F-D4DA-2722-B931A044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615-0C6C-4CF6-B4EF-060A93DAC22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10715-807A-5386-96EF-F79AD0EE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77EB-6209-4002-1401-1B800B92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B011-1FC2-45E2-8A55-8937CC7F5A3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6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FC05-D617-6747-25C1-CD027863E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3AEB7-1B78-AA6D-6DBB-0D99036E8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7C0A4-25AE-1158-C6A9-AE8773B5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615-0C6C-4CF6-B4EF-060A93DAC22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1E7B2-E89C-E430-829E-30D75053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444EA-8834-43A0-DE3F-1F024DAA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B011-1FC2-45E2-8A55-8937CC7F5A3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88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826E-5535-C381-3EE5-3F955E349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FED4-A292-2810-7B22-92D72EA4A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98783-5B2F-76C7-9F90-57C292784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D1A9B-0E47-46FD-C8F1-59F10B7D8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615-0C6C-4CF6-B4EF-060A93DAC22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50BD-4663-1EE5-33F8-05E29988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1CAA6-C2FD-94A2-1B39-7036D46F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B011-1FC2-45E2-8A55-8937CC7F5A3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99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A84E9-4CFB-D8D3-7A79-EB4B6962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89E0C-6F5D-B97F-304D-B70ECC1B9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D9E4A-9214-C058-C1C5-96855F973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9DA554-B046-6F4D-EB75-B586668E2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CC31D0-D1B2-6E75-C4A0-EA28EB13A3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363495-5553-83FB-7DE7-8E4AAD5A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615-0C6C-4CF6-B4EF-060A93DAC22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73EF3-9854-4CE6-6C18-3E2B873A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775C4C-C851-6075-8EAB-2C95EAAB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B011-1FC2-45E2-8A55-8937CC7F5A3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8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734F-F873-D5C0-C3CF-E9BB1CC51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AF8F8-9F95-7C30-84D7-E4837448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615-0C6C-4CF6-B4EF-060A93DAC22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4B1FC-47B9-4302-1833-16A75474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E63152-04AB-8146-D5E4-10A1285DD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B011-1FC2-45E2-8A55-8937CC7F5A3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72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6B77CA-0DEA-156D-7190-4068E1022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615-0C6C-4CF6-B4EF-060A93DAC22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A288B-B0EA-E9B3-7033-F8F70C61F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ED036-E751-68E3-3E90-A9294EACA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B011-1FC2-45E2-8A55-8937CC7F5A3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93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5EDF-A994-E9D9-BCEE-5F1FB9078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9C905-DE61-DE15-8220-17737B77C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C59AB-302D-85E1-739B-E5510E438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DF6E5-1DC2-C3D9-F0BC-197C4FA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615-0C6C-4CF6-B4EF-060A93DAC22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2C1AD-989C-BCDD-DA96-EE9CB802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EA62C-4759-7CB9-2340-F6463F5C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B011-1FC2-45E2-8A55-8937CC7F5A3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5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42017-D17A-D24C-983E-124B0010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7CF26-F33B-469E-DF43-675DEFDBA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F81B9D-281E-DB8C-1FB1-DA26C0ED4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0348E-7DEE-06B9-DD71-162CD29B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E5615-0C6C-4CF6-B4EF-060A93DAC22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87EC76-9224-259F-30D4-E334AC266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550FA-15B4-6FAE-7E49-39A2F2FF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3B011-1FC2-45E2-8A55-8937CC7F5A3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02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E598EB-A2F1-BB14-60E6-C79AFFD5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71D65-E687-D726-C140-9CD8B4BF4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966AC-B1BB-CD61-05F9-483DE748E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E5615-0C6C-4CF6-B4EF-060A93DAC225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F539F-C3F2-59A1-DD35-C334D227D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FB5D-E1F9-E88A-D4A9-B9C08ADA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3B011-1FC2-45E2-8A55-8937CC7F5A3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84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3B6D-0389-CA77-983B-79B86BF13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367" y="1873589"/>
            <a:ext cx="10139265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 future regulation on autonomous weapons systems can learn from the nuclear regime</a:t>
            </a:r>
            <a:endParaRPr lang="en-GB" dirty="0"/>
          </a:p>
        </p:txBody>
      </p:sp>
      <p:sp>
        <p:nvSpPr>
          <p:cNvPr id="6" name="Ondertitel 5">
            <a:extLst>
              <a:ext uri="{FF2B5EF4-FFF2-40B4-BE49-F238E27FC236}">
                <a16:creationId xmlns:a16="http://schemas.microsoft.com/office/drawing/2014/main" id="{1EFDCDF7-10C1-002B-30CA-2E6857E0A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436607"/>
            <a:ext cx="9144000" cy="1655762"/>
          </a:xfrm>
        </p:spPr>
        <p:txBody>
          <a:bodyPr/>
          <a:lstStyle/>
          <a:p>
            <a:r>
              <a:rPr lang="nl-BE" dirty="0"/>
              <a:t>Veerle Moyson, 27 January 2024</a:t>
            </a:r>
          </a:p>
          <a:p>
            <a:r>
              <a:rPr lang="en-US" dirty="0"/>
              <a:t>7th Annual SYP Conference: ‘AI, Peace and Security’</a:t>
            </a:r>
            <a:endParaRPr lang="nl-BE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607AC2-1245-F5FD-ACC3-62DB3BE69318}"/>
              </a:ext>
            </a:extLst>
          </p:cNvPr>
          <p:cNvSpPr/>
          <p:nvPr/>
        </p:nvSpPr>
        <p:spPr>
          <a:xfrm>
            <a:off x="0" y="-9331"/>
            <a:ext cx="12192000" cy="16981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"/>
    </mc:Choice>
    <mc:Fallback xmlns="">
      <p:transition spd="slow" advTm="186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6E2095-EE61-459E-6A0E-767972C98F5E}"/>
              </a:ext>
            </a:extLst>
          </p:cNvPr>
          <p:cNvSpPr/>
          <p:nvPr/>
        </p:nvSpPr>
        <p:spPr>
          <a:xfrm>
            <a:off x="7300511" y="0"/>
            <a:ext cx="489148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BA426-8E3E-1C20-728D-2896FC25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51" y="645940"/>
            <a:ext cx="3932237" cy="1600200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1F71-973A-CD98-4E63-A6490E7E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992187"/>
            <a:ext cx="6172200" cy="4873625"/>
          </a:xfrm>
        </p:spPr>
        <p:txBody>
          <a:bodyPr/>
          <a:lstStyle/>
          <a:p>
            <a:r>
              <a:rPr lang="en-GB" dirty="0"/>
              <a:t>Non-Proliferation Treaty</a:t>
            </a:r>
          </a:p>
          <a:p>
            <a:pPr lvl="1"/>
            <a:r>
              <a:rPr lang="en-GB" dirty="0"/>
              <a:t>Successful</a:t>
            </a:r>
          </a:p>
          <a:p>
            <a:pPr lvl="1"/>
            <a:r>
              <a:rPr lang="en-GB" dirty="0"/>
              <a:t>Peaceful purposes</a:t>
            </a:r>
          </a:p>
          <a:p>
            <a:pPr lvl="1"/>
            <a:r>
              <a:rPr lang="en-GB" dirty="0"/>
              <a:t>Non-democratic</a:t>
            </a:r>
          </a:p>
          <a:p>
            <a:pPr lvl="1"/>
            <a:r>
              <a:rPr lang="en-GB" dirty="0"/>
              <a:t>Disarmament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82FCE-2DD7-6531-6C7A-DA4544869C53}"/>
              </a:ext>
            </a:extLst>
          </p:cNvPr>
          <p:cNvSpPr txBox="1"/>
          <p:nvPr/>
        </p:nvSpPr>
        <p:spPr>
          <a:xfrm>
            <a:off x="8881372" y="6581001"/>
            <a:ext cx="3811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Image: </a:t>
            </a:r>
            <a:r>
              <a:rPr lang="en-US" sz="1200" i="0" dirty="0">
                <a:solidFill>
                  <a:srgbClr val="000000"/>
                </a:solidFill>
                <a:effectLst/>
              </a:rPr>
              <a:t>UN Photo by Yutaka Nagata</a:t>
            </a:r>
            <a:r>
              <a:rPr lang="en-US" sz="1200" dirty="0">
                <a:solidFill>
                  <a:srgbClr val="000000"/>
                </a:solidFill>
              </a:rPr>
              <a:t> on news.un.org</a:t>
            </a:r>
            <a:endParaRPr lang="en-US" sz="12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D6CE5-1E75-7082-40E8-CB8603484A7C}"/>
              </a:ext>
            </a:extLst>
          </p:cNvPr>
          <p:cNvSpPr txBox="1"/>
          <p:nvPr/>
        </p:nvSpPr>
        <p:spPr>
          <a:xfrm>
            <a:off x="0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Veerle Moyson</a:t>
            </a:r>
            <a:endParaRPr lang="en-GB" sz="12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482B15-3A84-767C-2C32-DD247DE56EAA}"/>
              </a:ext>
            </a:extLst>
          </p:cNvPr>
          <p:cNvSpPr txBox="1">
            <a:spLocks/>
          </p:cNvSpPr>
          <p:nvPr/>
        </p:nvSpPr>
        <p:spPr>
          <a:xfrm>
            <a:off x="7692280" y="244299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Defining the concepts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Evaluating 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Can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Should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Strategic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Lessons from nuclear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NPT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TPNW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Conclusions</a:t>
            </a:r>
          </a:p>
          <a:p>
            <a:endParaRPr lang="en-GB" sz="2000" dirty="0"/>
          </a:p>
        </p:txBody>
      </p:sp>
      <p:pic>
        <p:nvPicPr>
          <p:cNvPr id="1026" name="Picture 2" descr="President Lyndon B. Johnson of the United States addresses the UN General Assembly in June 1968 after it adopted a resolution on the Non-Proliferation of Nuclear Weapons. ">
            <a:extLst>
              <a:ext uri="{FF2B5EF4-FFF2-40B4-BE49-F238E27FC236}">
                <a16:creationId xmlns:a16="http://schemas.microsoft.com/office/drawing/2014/main" id="{986CFB59-7F33-3B30-1A54-AD250F09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42" y="3482576"/>
            <a:ext cx="5677155" cy="25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F7B2ACD7-0CAF-B706-123C-5A159D0AB64D}"/>
              </a:ext>
            </a:extLst>
          </p:cNvPr>
          <p:cNvSpPr txBox="1"/>
          <p:nvPr/>
        </p:nvSpPr>
        <p:spPr>
          <a:xfrm>
            <a:off x="1447642" y="6067183"/>
            <a:ext cx="5677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dirty="0">
                <a:effectLst/>
              </a:rPr>
              <a:t>US President Johnson addresses the UN General Assembly in June 1968 after it adopted a resolution on the Non-Proliferation of Nuclear Weapons.</a:t>
            </a:r>
          </a:p>
        </p:txBody>
      </p:sp>
    </p:spTree>
    <p:extLst>
      <p:ext uri="{BB962C8B-B14F-4D97-AF65-F5344CB8AC3E}">
        <p14:creationId xmlns:p14="http://schemas.microsoft.com/office/powerpoint/2010/main" val="42522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6E2095-EE61-459E-6A0E-767972C98F5E}"/>
              </a:ext>
            </a:extLst>
          </p:cNvPr>
          <p:cNvSpPr/>
          <p:nvPr/>
        </p:nvSpPr>
        <p:spPr>
          <a:xfrm>
            <a:off x="7300511" y="0"/>
            <a:ext cx="489148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BA426-8E3E-1C20-728D-2896FC25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51" y="645940"/>
            <a:ext cx="3932237" cy="1600200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1F71-973A-CD98-4E63-A6490E7E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992187"/>
            <a:ext cx="6172200" cy="4873625"/>
          </a:xfrm>
        </p:spPr>
        <p:txBody>
          <a:bodyPr/>
          <a:lstStyle/>
          <a:p>
            <a:r>
              <a:rPr lang="en-GB" dirty="0"/>
              <a:t>Treaty on the Prohibition of Nuclear Weapons</a:t>
            </a:r>
          </a:p>
          <a:p>
            <a:pPr lvl="1"/>
            <a:r>
              <a:rPr lang="en-GB" dirty="0"/>
              <a:t>Humanitarian approach</a:t>
            </a:r>
          </a:p>
          <a:p>
            <a:pPr lvl="1"/>
            <a:r>
              <a:rPr lang="en-GB" dirty="0"/>
              <a:t>Lack of universality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D6CE5-1E75-7082-40E8-CB8603484A7C}"/>
              </a:ext>
            </a:extLst>
          </p:cNvPr>
          <p:cNvSpPr txBox="1"/>
          <p:nvPr/>
        </p:nvSpPr>
        <p:spPr>
          <a:xfrm>
            <a:off x="0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Veerle Moyson</a:t>
            </a:r>
            <a:endParaRPr lang="en-GB" sz="12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482B15-3A84-767C-2C32-DD247DE56EAA}"/>
              </a:ext>
            </a:extLst>
          </p:cNvPr>
          <p:cNvSpPr txBox="1">
            <a:spLocks/>
          </p:cNvSpPr>
          <p:nvPr/>
        </p:nvSpPr>
        <p:spPr>
          <a:xfrm>
            <a:off x="7692280" y="244299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Defining the concepts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Evaluating 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Can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Should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Strategic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Lessons from nuclear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TPNW</a:t>
            </a: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Conclusions</a:t>
            </a:r>
          </a:p>
          <a:p>
            <a:endParaRPr lang="en-GB" sz="2000" dirty="0"/>
          </a:p>
        </p:txBody>
      </p:sp>
      <p:pic>
        <p:nvPicPr>
          <p:cNvPr id="7" name="Afbeelding 6" descr="Afbeelding met tekst, presentatie, overdekt, media&#10;&#10;Automatisch gegenereerde beschrijving">
            <a:extLst>
              <a:ext uri="{FF2B5EF4-FFF2-40B4-BE49-F238E27FC236}">
                <a16:creationId xmlns:a16="http://schemas.microsoft.com/office/drawing/2014/main" id="{BEDCA87C-42DE-A486-C7F8-AE3CA44E9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52" y="3346164"/>
            <a:ext cx="4365527" cy="327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6E2095-EE61-459E-6A0E-767972C98F5E}"/>
              </a:ext>
            </a:extLst>
          </p:cNvPr>
          <p:cNvSpPr/>
          <p:nvPr/>
        </p:nvSpPr>
        <p:spPr>
          <a:xfrm>
            <a:off x="7300510" y="0"/>
            <a:ext cx="489148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BA426-8E3E-1C20-728D-2896FC25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51" y="645940"/>
            <a:ext cx="3932237" cy="1600200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1F71-973A-CD98-4E63-A6490E7E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741816"/>
            <a:ext cx="6172200" cy="4873625"/>
          </a:xfrm>
        </p:spPr>
        <p:txBody>
          <a:bodyPr/>
          <a:lstStyle/>
          <a:p>
            <a:r>
              <a:rPr lang="en-GB" dirty="0"/>
              <a:t>Conclusions</a:t>
            </a:r>
          </a:p>
          <a:p>
            <a:pPr lvl="1"/>
            <a:r>
              <a:rPr lang="en-GB" dirty="0"/>
              <a:t>Listen to warnings</a:t>
            </a:r>
          </a:p>
          <a:p>
            <a:pPr lvl="1"/>
            <a:r>
              <a:rPr lang="en-GB" dirty="0"/>
              <a:t>Equality of states</a:t>
            </a:r>
          </a:p>
          <a:p>
            <a:pPr lvl="1"/>
            <a:r>
              <a:rPr lang="en-GB" dirty="0"/>
              <a:t>Peaceful uses</a:t>
            </a:r>
          </a:p>
          <a:p>
            <a:pPr lvl="1"/>
            <a:r>
              <a:rPr lang="en-GB" dirty="0"/>
              <a:t>Humanitarian perspective</a:t>
            </a:r>
          </a:p>
          <a:p>
            <a:pPr lvl="1"/>
            <a:r>
              <a:rPr lang="en-GB" dirty="0"/>
              <a:t>Compromise or universality</a:t>
            </a:r>
          </a:p>
          <a:p>
            <a:pPr lvl="1"/>
            <a:r>
              <a:rPr lang="en-GB" dirty="0"/>
              <a:t>Long-term </a:t>
            </a:r>
            <a:br>
              <a:rPr lang="en-GB" dirty="0"/>
            </a:br>
            <a:r>
              <a:rPr lang="en-GB" dirty="0"/>
              <a:t>sustainability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82FCE-2DD7-6531-6C7A-DA4544869C53}"/>
              </a:ext>
            </a:extLst>
          </p:cNvPr>
          <p:cNvSpPr txBox="1"/>
          <p:nvPr/>
        </p:nvSpPr>
        <p:spPr>
          <a:xfrm>
            <a:off x="9723728" y="6540927"/>
            <a:ext cx="2599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Willi </a:t>
            </a:r>
            <a:r>
              <a:rPr lang="en-US" sz="1200" dirty="0" err="1"/>
              <a:t>Heidelbach</a:t>
            </a:r>
            <a:r>
              <a:rPr lang="en-US" sz="1200" dirty="0"/>
              <a:t> from </a:t>
            </a:r>
            <a:r>
              <a:rPr lang="en-US" sz="1200" dirty="0" err="1"/>
              <a:t>Pixabay</a:t>
            </a:r>
            <a:r>
              <a:rPr lang="en-US" sz="1200" dirty="0"/>
              <a:t> 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D6CE5-1E75-7082-40E8-CB8603484A7C}"/>
              </a:ext>
            </a:extLst>
          </p:cNvPr>
          <p:cNvSpPr txBox="1"/>
          <p:nvPr/>
        </p:nvSpPr>
        <p:spPr>
          <a:xfrm>
            <a:off x="0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Veerle Moyson</a:t>
            </a:r>
            <a:endParaRPr lang="en-GB" sz="12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482B15-3A84-767C-2C32-DD247DE56EAA}"/>
              </a:ext>
            </a:extLst>
          </p:cNvPr>
          <p:cNvSpPr txBox="1">
            <a:spLocks/>
          </p:cNvSpPr>
          <p:nvPr/>
        </p:nvSpPr>
        <p:spPr>
          <a:xfrm>
            <a:off x="7692280" y="244299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Defining the concepts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Evaluating 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Can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Should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Strategic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Lessons from nuclear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TPNW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Conclusions</a:t>
            </a:r>
          </a:p>
          <a:p>
            <a:endParaRPr lang="en-GB" sz="2000" dirty="0"/>
          </a:p>
        </p:txBody>
      </p:sp>
      <p:pic>
        <p:nvPicPr>
          <p:cNvPr id="9" name="Afbeelding 8" descr="Afbeelding met legpuzzel, puzzel&#10;&#10;Automatisch gegenereerde beschrijving">
            <a:extLst>
              <a:ext uri="{FF2B5EF4-FFF2-40B4-BE49-F238E27FC236}">
                <a16:creationId xmlns:a16="http://schemas.microsoft.com/office/drawing/2014/main" id="{D2A2C57C-95DE-8528-76A1-AE3E8C9D1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13" y="4097438"/>
            <a:ext cx="3496083" cy="262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7E8D78-01D3-F80F-B408-D1D4E82225B3}"/>
              </a:ext>
            </a:extLst>
          </p:cNvPr>
          <p:cNvSpPr/>
          <p:nvPr/>
        </p:nvSpPr>
        <p:spPr>
          <a:xfrm>
            <a:off x="0" y="0"/>
            <a:ext cx="12192000" cy="44087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CC7CA-6EFA-FCA5-F7ED-5DB344802B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490E76-46AA-7D91-3525-D736549804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38731-876C-5119-0C41-825B15A1AB01}"/>
              </a:ext>
            </a:extLst>
          </p:cNvPr>
          <p:cNvSpPr txBox="1"/>
          <p:nvPr/>
        </p:nvSpPr>
        <p:spPr>
          <a:xfrm>
            <a:off x="0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Veerle Moyson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953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A6B0FE-D599-F41E-2340-11271E3273C8}"/>
              </a:ext>
            </a:extLst>
          </p:cNvPr>
          <p:cNvSpPr/>
          <p:nvPr/>
        </p:nvSpPr>
        <p:spPr>
          <a:xfrm>
            <a:off x="0" y="0"/>
            <a:ext cx="12192000" cy="15643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B8270C-59A1-B862-BE2C-BD94162E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63EFF-2EDE-17C8-FE6A-097CD4D814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Personal capacity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Defining the concepts</a:t>
            </a:r>
          </a:p>
          <a:p>
            <a:r>
              <a:rPr lang="en-US" dirty="0"/>
              <a:t>Evaluating AWS</a:t>
            </a:r>
          </a:p>
          <a:p>
            <a:r>
              <a:rPr lang="en-US" dirty="0"/>
              <a:t>Moving forward</a:t>
            </a:r>
          </a:p>
          <a:p>
            <a:r>
              <a:rPr lang="en-US" dirty="0"/>
              <a:t>Lessons from nuclear</a:t>
            </a:r>
          </a:p>
          <a:p>
            <a:r>
              <a:rPr lang="en-US" dirty="0"/>
              <a:t>Conclusions</a:t>
            </a:r>
          </a:p>
          <a:p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1D35E-D05B-DC66-E680-032AADA697FB}"/>
              </a:ext>
            </a:extLst>
          </p:cNvPr>
          <p:cNvSpPr txBox="1"/>
          <p:nvPr/>
        </p:nvSpPr>
        <p:spPr>
          <a:xfrm>
            <a:off x="9968830" y="6581001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</a:t>
            </a:r>
            <a:r>
              <a:rPr lang="en-US" sz="1200" dirty="0" err="1"/>
              <a:t>LeoNeoBoy</a:t>
            </a:r>
            <a:r>
              <a:rPr lang="en-US" sz="1200" dirty="0"/>
              <a:t> from </a:t>
            </a:r>
            <a:r>
              <a:rPr lang="en-US" sz="1200" dirty="0" err="1"/>
              <a:t>Pixabay</a:t>
            </a:r>
            <a:endParaRPr lang="en-GB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FE8C3-8FCF-7DA8-16A9-FB2A036DAE35}"/>
              </a:ext>
            </a:extLst>
          </p:cNvPr>
          <p:cNvSpPr txBox="1"/>
          <p:nvPr/>
        </p:nvSpPr>
        <p:spPr>
          <a:xfrm>
            <a:off x="0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Veerle Moyson</a:t>
            </a:r>
            <a:endParaRPr lang="en-GB" sz="1200" dirty="0"/>
          </a:p>
        </p:txBody>
      </p:sp>
      <p:pic>
        <p:nvPicPr>
          <p:cNvPr id="9" name="Afbeelding 8" descr="Afbeelding met puzzel, legpuzzel&#10;&#10;Automatisch gegenereerde beschrijving">
            <a:extLst>
              <a:ext uri="{FF2B5EF4-FFF2-40B4-BE49-F238E27FC236}">
                <a16:creationId xmlns:a16="http://schemas.microsoft.com/office/drawing/2014/main" id="{D5FB8946-D800-E816-2E9F-2E6BCC2393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16047" r="9978" b="6293"/>
          <a:stretch/>
        </p:blipFill>
        <p:spPr>
          <a:xfrm>
            <a:off x="6562594" y="2777923"/>
            <a:ext cx="4791206" cy="3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7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6E2095-EE61-459E-6A0E-767972C98F5E}"/>
              </a:ext>
            </a:extLst>
          </p:cNvPr>
          <p:cNvSpPr/>
          <p:nvPr/>
        </p:nvSpPr>
        <p:spPr>
          <a:xfrm>
            <a:off x="7300511" y="0"/>
            <a:ext cx="489148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BA426-8E3E-1C20-728D-2896FC25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51" y="645940"/>
            <a:ext cx="3932237" cy="1600200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2C783-7F74-5D42-3342-BC211D88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2280" y="2442990"/>
            <a:ext cx="3932237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Defining the concepts</a:t>
            </a:r>
            <a:endParaRPr lang="en-U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Evaluating 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Can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Should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Strategic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Lessons from nuclear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TPNW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Conclusions</a:t>
            </a:r>
          </a:p>
          <a:p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470FD-2D91-D580-8FAC-130D67A9C79F}"/>
              </a:ext>
            </a:extLst>
          </p:cNvPr>
          <p:cNvSpPr txBox="1"/>
          <p:nvPr/>
        </p:nvSpPr>
        <p:spPr>
          <a:xfrm>
            <a:off x="10213198" y="6581001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</a:t>
            </a:r>
            <a:r>
              <a:rPr lang="nl-BE" sz="1200" dirty="0" err="1"/>
              <a:t>Future</a:t>
            </a:r>
            <a:r>
              <a:rPr lang="nl-BE" sz="1200" dirty="0"/>
              <a:t> of Life </a:t>
            </a:r>
            <a:r>
              <a:rPr lang="nl-BE" sz="1200" dirty="0" err="1"/>
              <a:t>Institute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98082-5CE5-9525-CCB6-F128775142C9}"/>
              </a:ext>
            </a:extLst>
          </p:cNvPr>
          <p:cNvSpPr txBox="1"/>
          <p:nvPr/>
        </p:nvSpPr>
        <p:spPr>
          <a:xfrm>
            <a:off x="0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Veerle Moyson</a:t>
            </a:r>
            <a:endParaRPr lang="en-GB" sz="1200" dirty="0"/>
          </a:p>
        </p:txBody>
      </p:sp>
      <p:pic>
        <p:nvPicPr>
          <p:cNvPr id="9" name="Afbeelding 8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9D7C4A7C-8939-A8D5-03E6-811833B96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3" y="1446040"/>
            <a:ext cx="6553494" cy="409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8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6E2095-EE61-459E-6A0E-767972C98F5E}"/>
              </a:ext>
            </a:extLst>
          </p:cNvPr>
          <p:cNvSpPr/>
          <p:nvPr/>
        </p:nvSpPr>
        <p:spPr>
          <a:xfrm>
            <a:off x="7300511" y="0"/>
            <a:ext cx="489148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BA426-8E3E-1C20-728D-2896FC25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51" y="645940"/>
            <a:ext cx="3932237" cy="1600200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1F71-973A-CD98-4E63-A6490E7E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356691"/>
            <a:ext cx="6172200" cy="4873625"/>
          </a:xfrm>
        </p:spPr>
        <p:txBody>
          <a:bodyPr/>
          <a:lstStyle/>
          <a:p>
            <a:r>
              <a:rPr lang="en-US" dirty="0"/>
              <a:t>AWS</a:t>
            </a:r>
          </a:p>
          <a:p>
            <a:pPr lvl="1"/>
            <a:r>
              <a:rPr lang="en-US" dirty="0"/>
              <a:t>Autonomy levels</a:t>
            </a:r>
          </a:p>
          <a:p>
            <a:pPr lvl="1"/>
            <a:r>
              <a:rPr lang="en-US" dirty="0"/>
              <a:t>Use of (lethal) force</a:t>
            </a:r>
          </a:p>
          <a:p>
            <a:r>
              <a:rPr lang="en-US" dirty="0"/>
              <a:t>AI</a:t>
            </a:r>
          </a:p>
          <a:p>
            <a:pPr lvl="1"/>
            <a:r>
              <a:rPr lang="en-US" dirty="0"/>
              <a:t>Enabler </a:t>
            </a:r>
          </a:p>
          <a:p>
            <a:pPr lvl="1"/>
            <a:r>
              <a:rPr lang="en-US" dirty="0"/>
              <a:t>Seemingly endless applications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2C783-7F74-5D42-3342-BC211D88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92280" y="2442990"/>
            <a:ext cx="3932237" cy="381158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Defining the concepts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Evaluating 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Can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Should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Strategic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Lessons from nuclear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TPNW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Conclusions</a:t>
            </a:r>
          </a:p>
          <a:p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4470FD-2D91-D580-8FAC-130D67A9C79F}"/>
              </a:ext>
            </a:extLst>
          </p:cNvPr>
          <p:cNvSpPr txBox="1"/>
          <p:nvPr/>
        </p:nvSpPr>
        <p:spPr>
          <a:xfrm>
            <a:off x="10269181" y="6581001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UNGA </a:t>
            </a:r>
            <a:r>
              <a:rPr lang="nl-BE" sz="1200" dirty="0"/>
              <a:t>A/HRC/23/47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98082-5CE5-9525-CCB6-F128775142C9}"/>
              </a:ext>
            </a:extLst>
          </p:cNvPr>
          <p:cNvSpPr txBox="1"/>
          <p:nvPr/>
        </p:nvSpPr>
        <p:spPr>
          <a:xfrm>
            <a:off x="0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Veerle Moyson</a:t>
            </a:r>
            <a:endParaRPr lang="en-GB" sz="1200" dirty="0"/>
          </a:p>
        </p:txBody>
      </p:sp>
      <p:pic>
        <p:nvPicPr>
          <p:cNvPr id="12" name="Afbeelding 11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0E48DE91-97F6-7654-0C6D-A0E8C7E9B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19"/>
          <a:stretch/>
        </p:blipFill>
        <p:spPr>
          <a:xfrm>
            <a:off x="731008" y="3429000"/>
            <a:ext cx="6373619" cy="297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6E2095-EE61-459E-6A0E-767972C98F5E}"/>
              </a:ext>
            </a:extLst>
          </p:cNvPr>
          <p:cNvSpPr/>
          <p:nvPr/>
        </p:nvSpPr>
        <p:spPr>
          <a:xfrm>
            <a:off x="7300511" y="0"/>
            <a:ext cx="489148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BA426-8E3E-1C20-728D-2896FC25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51" y="645940"/>
            <a:ext cx="3932237" cy="1600200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1F71-973A-CD98-4E63-A6490E7E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992187"/>
            <a:ext cx="6172200" cy="4873625"/>
          </a:xfrm>
        </p:spPr>
        <p:txBody>
          <a:bodyPr/>
          <a:lstStyle/>
          <a:p>
            <a:r>
              <a:rPr lang="en-US" dirty="0"/>
              <a:t>Can AWS comply with international law?</a:t>
            </a:r>
          </a:p>
          <a:p>
            <a:pPr lvl="1"/>
            <a:r>
              <a:rPr lang="en-US" dirty="0"/>
              <a:t>Technological limitations</a:t>
            </a:r>
          </a:p>
          <a:p>
            <a:pPr lvl="1"/>
            <a:r>
              <a:rPr lang="en-US" dirty="0"/>
              <a:t>Human-machine </a:t>
            </a:r>
            <a:br>
              <a:rPr lang="en-US" dirty="0"/>
            </a:br>
            <a:r>
              <a:rPr lang="en-US" dirty="0"/>
              <a:t>interactions</a:t>
            </a:r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B6BF6-602C-E1B2-9605-3351C11D679D}"/>
              </a:ext>
            </a:extLst>
          </p:cNvPr>
          <p:cNvSpPr txBox="1"/>
          <p:nvPr/>
        </p:nvSpPr>
        <p:spPr>
          <a:xfrm>
            <a:off x="11052952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</a:t>
            </a:r>
            <a:r>
              <a:rPr lang="en-US" sz="1200" dirty="0" err="1"/>
              <a:t>Freepik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81D1B-A074-6E5F-1DDD-F6C751CA4FA0}"/>
              </a:ext>
            </a:extLst>
          </p:cNvPr>
          <p:cNvSpPr txBox="1"/>
          <p:nvPr/>
        </p:nvSpPr>
        <p:spPr>
          <a:xfrm>
            <a:off x="0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Veerle Moyson</a:t>
            </a:r>
            <a:endParaRPr lang="en-GB" sz="12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FACA959-3CEF-DEF9-0EA2-CDFE80302D5F}"/>
              </a:ext>
            </a:extLst>
          </p:cNvPr>
          <p:cNvSpPr txBox="1">
            <a:spLocks/>
          </p:cNvSpPr>
          <p:nvPr/>
        </p:nvSpPr>
        <p:spPr>
          <a:xfrm>
            <a:off x="7692280" y="244299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Defining the concepts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Evaluating 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Can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Should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Strategic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Lessons from nuclear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TPNW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Conclusions</a:t>
            </a:r>
          </a:p>
          <a:p>
            <a:endParaRPr lang="en-GB" sz="2000" dirty="0"/>
          </a:p>
        </p:txBody>
      </p:sp>
      <p:pic>
        <p:nvPicPr>
          <p:cNvPr id="9" name="Afbeelding 8" descr="Afbeelding met gras, persoon, hemel, buitenshuis&#10;&#10;Automatisch gegenereerde beschrijving">
            <a:extLst>
              <a:ext uri="{FF2B5EF4-FFF2-40B4-BE49-F238E27FC236}">
                <a16:creationId xmlns:a16="http://schemas.microsoft.com/office/drawing/2014/main" id="{F6431BCD-8C00-010D-533C-9CB0034AED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10"/>
          <a:stretch/>
        </p:blipFill>
        <p:spPr>
          <a:xfrm>
            <a:off x="4062713" y="3761810"/>
            <a:ext cx="2990643" cy="29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6E2095-EE61-459E-6A0E-767972C98F5E}"/>
              </a:ext>
            </a:extLst>
          </p:cNvPr>
          <p:cNvSpPr/>
          <p:nvPr/>
        </p:nvSpPr>
        <p:spPr>
          <a:xfrm>
            <a:off x="7300511" y="0"/>
            <a:ext cx="489148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BA426-8E3E-1C20-728D-2896FC25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51" y="645940"/>
            <a:ext cx="3932237" cy="1600200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1F71-973A-CD98-4E63-A6490E7E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992187"/>
            <a:ext cx="6172200" cy="4873625"/>
          </a:xfrm>
        </p:spPr>
        <p:txBody>
          <a:bodyPr/>
          <a:lstStyle/>
          <a:p>
            <a:r>
              <a:rPr lang="en-US" dirty="0"/>
              <a:t>Should weapons have the capacity to initiate lethal force?</a:t>
            </a:r>
          </a:p>
          <a:p>
            <a:pPr lvl="1"/>
            <a:r>
              <a:rPr lang="en-US" dirty="0"/>
              <a:t>Humanity and ethics</a:t>
            </a:r>
          </a:p>
          <a:p>
            <a:pPr lvl="1"/>
            <a:r>
              <a:rPr lang="en-US" dirty="0"/>
              <a:t>Responsibility gap</a:t>
            </a:r>
          </a:p>
          <a:p>
            <a:pPr lvl="1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B6BF6-602C-E1B2-9605-3351C11D679D}"/>
              </a:ext>
            </a:extLst>
          </p:cNvPr>
          <p:cNvSpPr txBox="1"/>
          <p:nvPr/>
        </p:nvSpPr>
        <p:spPr>
          <a:xfrm>
            <a:off x="11110512" y="6548201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</a:t>
            </a:r>
            <a:r>
              <a:rPr lang="en-US" sz="1200" dirty="0" err="1"/>
              <a:t>Freepik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81D1B-A074-6E5F-1DDD-F6C751CA4FA0}"/>
              </a:ext>
            </a:extLst>
          </p:cNvPr>
          <p:cNvSpPr txBox="1"/>
          <p:nvPr/>
        </p:nvSpPr>
        <p:spPr>
          <a:xfrm>
            <a:off x="0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Veerle Moyson</a:t>
            </a:r>
            <a:endParaRPr lang="en-GB" sz="12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FACA959-3CEF-DEF9-0EA2-CDFE80302D5F}"/>
              </a:ext>
            </a:extLst>
          </p:cNvPr>
          <p:cNvSpPr txBox="1">
            <a:spLocks/>
          </p:cNvSpPr>
          <p:nvPr/>
        </p:nvSpPr>
        <p:spPr>
          <a:xfrm>
            <a:off x="7692280" y="244299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Defining the concepts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Evaluating 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Can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Should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Strategic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Lessons from nuclear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TPNW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Conclusions</a:t>
            </a:r>
          </a:p>
          <a:p>
            <a:endParaRPr lang="en-GB" sz="2000" dirty="0"/>
          </a:p>
        </p:txBody>
      </p:sp>
      <p:pic>
        <p:nvPicPr>
          <p:cNvPr id="7" name="Afbeelding 6" descr="Afbeelding met Stillevenfotografie, tafel, overdekt&#10;&#10;Automatisch gegenereerde beschrijving">
            <a:extLst>
              <a:ext uri="{FF2B5EF4-FFF2-40B4-BE49-F238E27FC236}">
                <a16:creationId xmlns:a16="http://schemas.microsoft.com/office/drawing/2014/main" id="{38F28E37-ACA6-4B8C-6DBE-36DB48A398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57"/>
          <a:stretch/>
        </p:blipFill>
        <p:spPr>
          <a:xfrm>
            <a:off x="3847171" y="3314823"/>
            <a:ext cx="3131137" cy="323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8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6E2095-EE61-459E-6A0E-767972C98F5E}"/>
              </a:ext>
            </a:extLst>
          </p:cNvPr>
          <p:cNvSpPr/>
          <p:nvPr/>
        </p:nvSpPr>
        <p:spPr>
          <a:xfrm>
            <a:off x="7300511" y="0"/>
            <a:ext cx="489148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BA426-8E3E-1C20-728D-2896FC25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51" y="645940"/>
            <a:ext cx="3932237" cy="1600200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1F71-973A-CD98-4E63-A6490E7E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992187"/>
            <a:ext cx="6172200" cy="4873625"/>
          </a:xfrm>
        </p:spPr>
        <p:txBody>
          <a:bodyPr/>
          <a:lstStyle/>
          <a:p>
            <a:r>
              <a:rPr lang="en-US" dirty="0"/>
              <a:t>Strategic implications</a:t>
            </a:r>
          </a:p>
          <a:p>
            <a:pPr lvl="1"/>
            <a:r>
              <a:rPr lang="en-US" dirty="0"/>
              <a:t>Threshold to war</a:t>
            </a:r>
          </a:p>
          <a:p>
            <a:pPr lvl="1"/>
            <a:r>
              <a:rPr lang="en-US" dirty="0"/>
              <a:t>Unpredictability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B6BF6-602C-E1B2-9605-3351C11D679D}"/>
              </a:ext>
            </a:extLst>
          </p:cNvPr>
          <p:cNvSpPr txBox="1"/>
          <p:nvPr/>
        </p:nvSpPr>
        <p:spPr>
          <a:xfrm>
            <a:off x="10431009" y="6581001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</a:t>
            </a:r>
            <a:r>
              <a:rPr lang="en-US" sz="1200" dirty="0" err="1"/>
              <a:t>jcomp</a:t>
            </a:r>
            <a:r>
              <a:rPr lang="en-US" sz="1200" dirty="0"/>
              <a:t> on </a:t>
            </a:r>
            <a:r>
              <a:rPr lang="en-US" sz="1200" dirty="0" err="1"/>
              <a:t>Freepik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181D1B-A074-6E5F-1DDD-F6C751CA4FA0}"/>
              </a:ext>
            </a:extLst>
          </p:cNvPr>
          <p:cNvSpPr txBox="1"/>
          <p:nvPr/>
        </p:nvSpPr>
        <p:spPr>
          <a:xfrm>
            <a:off x="0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Veerle Moyson</a:t>
            </a:r>
            <a:endParaRPr lang="en-GB" sz="12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FACA959-3CEF-DEF9-0EA2-CDFE80302D5F}"/>
              </a:ext>
            </a:extLst>
          </p:cNvPr>
          <p:cNvSpPr txBox="1">
            <a:spLocks/>
          </p:cNvSpPr>
          <p:nvPr/>
        </p:nvSpPr>
        <p:spPr>
          <a:xfrm>
            <a:off x="7692280" y="244299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Defining the concepts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Evaluating 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Can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Should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Strategic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Lessons from nuclear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TPNW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Conclusions</a:t>
            </a:r>
          </a:p>
          <a:p>
            <a:endParaRPr lang="en-GB" sz="2000" dirty="0"/>
          </a:p>
        </p:txBody>
      </p:sp>
      <p:pic>
        <p:nvPicPr>
          <p:cNvPr id="7" name="Afbeelding 6" descr="Afbeelding met Zaalspellen en zaalsporten, bordspel, schaak, schaakstuk&#10;&#10;Automatisch gegenereerde beschrijving">
            <a:extLst>
              <a:ext uri="{FF2B5EF4-FFF2-40B4-BE49-F238E27FC236}">
                <a16:creationId xmlns:a16="http://schemas.microsoft.com/office/drawing/2014/main" id="{250E038E-228B-16F3-609E-29CFEC3D4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495" y="3201437"/>
            <a:ext cx="4782813" cy="31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6E2095-EE61-459E-6A0E-767972C98F5E}"/>
              </a:ext>
            </a:extLst>
          </p:cNvPr>
          <p:cNvSpPr/>
          <p:nvPr/>
        </p:nvSpPr>
        <p:spPr>
          <a:xfrm>
            <a:off x="7300511" y="0"/>
            <a:ext cx="489148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BA426-8E3E-1C20-728D-2896FC25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51" y="645940"/>
            <a:ext cx="3932237" cy="1600200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1F71-973A-CD98-4E63-A6490E7E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992187"/>
            <a:ext cx="6172200" cy="4873625"/>
          </a:xfrm>
        </p:spPr>
        <p:txBody>
          <a:bodyPr/>
          <a:lstStyle/>
          <a:p>
            <a:r>
              <a:rPr lang="en-US" dirty="0"/>
              <a:t>Status?</a:t>
            </a:r>
          </a:p>
          <a:p>
            <a:endParaRPr lang="en-US" sz="1800" dirty="0"/>
          </a:p>
          <a:p>
            <a:r>
              <a:rPr lang="en-US" sz="2400" dirty="0"/>
              <a:t>Convergence</a:t>
            </a:r>
          </a:p>
          <a:p>
            <a:r>
              <a:rPr lang="en-US" sz="2400" dirty="0"/>
              <a:t>11 guiding principles</a:t>
            </a:r>
          </a:p>
          <a:p>
            <a:r>
              <a:rPr lang="en-US" sz="2400" dirty="0"/>
              <a:t>Slow progress still</a:t>
            </a:r>
          </a:p>
          <a:p>
            <a:r>
              <a:rPr lang="en-US" sz="2400" dirty="0"/>
              <a:t>Binding regulation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578035-5C35-CDA9-E79F-5B925163CB7D}"/>
              </a:ext>
            </a:extLst>
          </p:cNvPr>
          <p:cNvSpPr txBox="1"/>
          <p:nvPr/>
        </p:nvSpPr>
        <p:spPr>
          <a:xfrm>
            <a:off x="9402206" y="6540927"/>
            <a:ext cx="303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Anna </a:t>
            </a:r>
            <a:r>
              <a:rPr lang="en-US" sz="1200" dirty="0" err="1"/>
              <a:t>Nadibaidze</a:t>
            </a:r>
            <a:r>
              <a:rPr lang="en-US" sz="1200" dirty="0"/>
              <a:t> on Autonorms.eu 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FA40E-6331-D941-308A-1C12B09FFFE3}"/>
              </a:ext>
            </a:extLst>
          </p:cNvPr>
          <p:cNvSpPr txBox="1"/>
          <p:nvPr/>
        </p:nvSpPr>
        <p:spPr>
          <a:xfrm>
            <a:off x="0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Veerle Moyson</a:t>
            </a:r>
            <a:endParaRPr lang="en-GB" sz="12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538DB0F-3660-5047-15FC-D6636FF45206}"/>
              </a:ext>
            </a:extLst>
          </p:cNvPr>
          <p:cNvSpPr txBox="1">
            <a:spLocks/>
          </p:cNvSpPr>
          <p:nvPr/>
        </p:nvSpPr>
        <p:spPr>
          <a:xfrm>
            <a:off x="7692280" y="244299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Defining the concepts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Evaluating 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Can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Should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Strategic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Lessons from nuclear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TPNW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Conclusions</a:t>
            </a:r>
          </a:p>
          <a:p>
            <a:endParaRPr lang="en-GB" sz="2000" dirty="0"/>
          </a:p>
        </p:txBody>
      </p:sp>
      <p:pic>
        <p:nvPicPr>
          <p:cNvPr id="9" name="Afbeelding 8" descr="Afbeelding met tekst, schermopname, diagram, lijn&#10;&#10;Automatisch gegenereerde beschrijving">
            <a:extLst>
              <a:ext uri="{FF2B5EF4-FFF2-40B4-BE49-F238E27FC236}">
                <a16:creationId xmlns:a16="http://schemas.microsoft.com/office/drawing/2014/main" id="{66FAA5DB-72FF-5F2F-0D0E-B81AB4351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55" y="3698514"/>
            <a:ext cx="5370641" cy="302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6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6E2095-EE61-459E-6A0E-767972C98F5E}"/>
              </a:ext>
            </a:extLst>
          </p:cNvPr>
          <p:cNvSpPr/>
          <p:nvPr/>
        </p:nvSpPr>
        <p:spPr>
          <a:xfrm>
            <a:off x="7300511" y="0"/>
            <a:ext cx="489148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0BA426-8E3E-1C20-728D-2896FC25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151" y="645940"/>
            <a:ext cx="3932237" cy="1600200"/>
          </a:xfrm>
        </p:spPr>
        <p:txBody>
          <a:bodyPr/>
          <a:lstStyle/>
          <a:p>
            <a:r>
              <a:rPr lang="en-US" dirty="0"/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71F71-973A-CD98-4E63-A6490E7E8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9" y="992187"/>
            <a:ext cx="6172200" cy="4873625"/>
          </a:xfrm>
        </p:spPr>
        <p:txBody>
          <a:bodyPr/>
          <a:lstStyle/>
          <a:p>
            <a:r>
              <a:rPr lang="en-US" dirty="0"/>
              <a:t>Why nuclear</a:t>
            </a:r>
          </a:p>
          <a:p>
            <a:r>
              <a:rPr lang="en-US" dirty="0"/>
              <a:t>History</a:t>
            </a:r>
          </a:p>
          <a:p>
            <a:pPr lvl="1"/>
            <a:r>
              <a:rPr lang="en-US" dirty="0"/>
              <a:t>Waiting for disaster</a:t>
            </a:r>
          </a:p>
          <a:p>
            <a:pPr lvl="1"/>
            <a:r>
              <a:rPr lang="en-US" dirty="0"/>
              <a:t>Norm-building</a:t>
            </a:r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82FCE-2DD7-6531-6C7A-DA4544869C53}"/>
              </a:ext>
            </a:extLst>
          </p:cNvPr>
          <p:cNvSpPr txBox="1"/>
          <p:nvPr/>
        </p:nvSpPr>
        <p:spPr>
          <a:xfrm>
            <a:off x="9746256" y="6540927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Image: Frisch-</a:t>
            </a:r>
            <a:r>
              <a:rPr lang="en-US" sz="1200" dirty="0" err="1"/>
              <a:t>Peierls</a:t>
            </a:r>
            <a:r>
              <a:rPr lang="en-US" sz="1200" dirty="0"/>
              <a:t> Memorandum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D6CE5-1E75-7082-40E8-CB8603484A7C}"/>
              </a:ext>
            </a:extLst>
          </p:cNvPr>
          <p:cNvSpPr txBox="1"/>
          <p:nvPr/>
        </p:nvSpPr>
        <p:spPr>
          <a:xfrm>
            <a:off x="0" y="6585356"/>
            <a:ext cx="2445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Veerle Moyson</a:t>
            </a:r>
            <a:endParaRPr lang="en-GB" sz="12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D482B15-3A84-767C-2C32-DD247DE56EAA}"/>
              </a:ext>
            </a:extLst>
          </p:cNvPr>
          <p:cNvSpPr txBox="1">
            <a:spLocks/>
          </p:cNvSpPr>
          <p:nvPr/>
        </p:nvSpPr>
        <p:spPr>
          <a:xfrm>
            <a:off x="7692280" y="244299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Defining the concepts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Evaluating AWS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Can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Should they?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Strategic considerations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Moving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Lessons from nuclear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1" dirty="0"/>
              <a:t>History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NPT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TPNW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Conclusions</a:t>
            </a:r>
          </a:p>
          <a:p>
            <a:endParaRPr lang="en-GB" sz="2000" dirty="0"/>
          </a:p>
        </p:txBody>
      </p:sp>
      <p:pic>
        <p:nvPicPr>
          <p:cNvPr id="14" name="Afbeelding 13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8AA20B1B-5961-4402-1D44-0C51A7524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13" y="3058894"/>
            <a:ext cx="4287284" cy="37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1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730</Words>
  <Application>Microsoft Office PowerPoint</Application>
  <PresentationFormat>Breedbeeld</PresentationFormat>
  <Paragraphs>317</Paragraphs>
  <Slides>13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What a future regulation on autonomous weapons systems can learn from the nuclear regime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Outline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Presenting at the AMC Conference</dc:title>
  <dc:creator>Veerle Moyson</dc:creator>
  <cp:lastModifiedBy>Veerle Moyson</cp:lastModifiedBy>
  <cp:revision>17</cp:revision>
  <dcterms:created xsi:type="dcterms:W3CDTF">2023-05-15T08:50:23Z</dcterms:created>
  <dcterms:modified xsi:type="dcterms:W3CDTF">2024-01-26T21:33:34Z</dcterms:modified>
</cp:coreProperties>
</file>