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Merriweather" pitchFamily="2" charset="77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 snapToGrid="0">
      <p:cViewPr varScale="1">
        <p:scale>
          <a:sx n="139" d="100"/>
          <a:sy n="139" d="100"/>
        </p:scale>
        <p:origin x="8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394086aa6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b394086aa6_2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144bce1f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144bce1f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b38554eaf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b38554eaf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38554eaff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b38554eaff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38554eaf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b38554eaf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38554eaf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b38554eaf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394086aa6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b394086aa6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394086aa6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b394086aa6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b29449f12e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b29449f12e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fense.gouv.fr/sites/default/files/aid/Report%20of%20the%20AI%20Task%20Force%20September%202019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</a:t>
            </a:fld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 l="38913" r="15760"/>
          <a:stretch/>
        </p:blipFill>
        <p:spPr>
          <a:xfrm>
            <a:off x="5170900" y="0"/>
            <a:ext cx="44491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0" y="0"/>
            <a:ext cx="5216700" cy="514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37600" y="815425"/>
            <a:ext cx="4334400" cy="2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500">
                <a:solidFill>
                  <a:srgbClr val="111111"/>
                </a:solidFill>
                <a:latin typeface="Merriweather"/>
                <a:ea typeface="Merriweather"/>
                <a:cs typeface="Merriweather"/>
                <a:sym typeface="Merriweather"/>
              </a:rPr>
              <a:t>How AI is revolutionising the Western Defense Industry – The case of Anduril and Implications for Europe</a:t>
            </a:r>
            <a:endParaRPr sz="3600">
              <a:solidFill>
                <a:srgbClr val="11111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4294967295"/>
          </p:nvPr>
        </p:nvSpPr>
        <p:spPr>
          <a:xfrm>
            <a:off x="283500" y="3361900"/>
            <a:ext cx="4242600" cy="15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 i="1">
                <a:solidFill>
                  <a:srgbClr val="858585"/>
                </a:solidFill>
                <a:latin typeface="Merriweather"/>
                <a:ea typeface="Merriweather"/>
                <a:cs typeface="Merriweather"/>
                <a:sym typeface="Merriweather"/>
              </a:rPr>
              <a:t>Jan Quosdorf &amp; Vincent Tadday</a:t>
            </a:r>
            <a:endParaRPr sz="1500" i="1">
              <a:solidFill>
                <a:srgbClr val="85858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 i="1">
                <a:solidFill>
                  <a:srgbClr val="858585"/>
                </a:solidFill>
              </a:rPr>
              <a:t>7th Annual SYP Conference</a:t>
            </a:r>
            <a:endParaRPr sz="1500" i="1">
              <a:solidFill>
                <a:srgbClr val="85858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 i="1">
                <a:solidFill>
                  <a:srgbClr val="858585"/>
                </a:solidFill>
              </a:rPr>
              <a:t>‘AI, Peace and Security’</a:t>
            </a:r>
            <a:endParaRPr sz="1500" i="1">
              <a:solidFill>
                <a:srgbClr val="85858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 i="1">
                <a:solidFill>
                  <a:srgbClr val="858585"/>
                </a:solidFill>
              </a:rPr>
              <a:t>January 27, 2024</a:t>
            </a:r>
            <a:endParaRPr sz="1500" i="1">
              <a:solidFill>
                <a:srgbClr val="85858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 i="1">
                <a:solidFill>
                  <a:srgbClr val="858585"/>
                </a:solidFill>
              </a:rPr>
              <a:t>King’s College London</a:t>
            </a:r>
            <a:endParaRPr sz="1500" i="1">
              <a:solidFill>
                <a:srgbClr val="858585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endParaRPr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500"/>
              <a:t>Timeline Anduril and US developments</a:t>
            </a:r>
            <a:endParaRPr sz="4000"/>
          </a:p>
        </p:txBody>
      </p:sp>
      <p:grpSp>
        <p:nvGrpSpPr>
          <p:cNvPr id="74" name="Google Shape;74;p14"/>
          <p:cNvGrpSpPr/>
          <p:nvPr/>
        </p:nvGrpSpPr>
        <p:grpSpPr>
          <a:xfrm>
            <a:off x="3719900" y="1493820"/>
            <a:ext cx="4786400" cy="1362604"/>
            <a:chOff x="3977400" y="946003"/>
            <a:chExt cx="4786400" cy="1193487"/>
          </a:xfrm>
        </p:grpSpPr>
        <p:grpSp>
          <p:nvGrpSpPr>
            <p:cNvPr id="75" name="Google Shape;75;p14"/>
            <p:cNvGrpSpPr/>
            <p:nvPr/>
          </p:nvGrpSpPr>
          <p:grpSpPr>
            <a:xfrm>
              <a:off x="4732925" y="1140987"/>
              <a:ext cx="529800" cy="998503"/>
              <a:chOff x="4318975" y="1083450"/>
              <a:chExt cx="529800" cy="591250"/>
            </a:xfrm>
          </p:grpSpPr>
          <p:sp>
            <p:nvSpPr>
              <p:cNvPr id="76" name="Google Shape;76;p14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7" name="Google Shape;77;p14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8" name="Google Shape;78;p14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300" b="1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Broader Defense Industrial Basis</a:t>
              </a:r>
              <a:endParaRPr sz="13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79;p14"/>
            <p:cNvSpPr txBox="1"/>
            <p:nvPr/>
          </p:nvSpPr>
          <p:spPr>
            <a:xfrm>
              <a:off x="5343500" y="1222240"/>
              <a:ext cx="3420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857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2F2F"/>
                </a:buClr>
                <a:buSzPts val="900"/>
                <a:buFont typeface="Roboto"/>
                <a:buChar char="-"/>
              </a:pPr>
              <a:r>
                <a:rPr lang="de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Replicator Initiative 2024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857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2F2F"/>
                </a:buClr>
                <a:buSzPts val="900"/>
                <a:buFont typeface="Roboto"/>
                <a:buChar char="-"/>
              </a:pPr>
              <a:r>
                <a:rPr lang="de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Data, Analytics, and AI Adoption Strategy 2023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857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2F2F"/>
                </a:buClr>
                <a:buSzPts val="900"/>
                <a:buFont typeface="Roboto"/>
                <a:buChar char="-"/>
              </a:pPr>
              <a:r>
                <a:rPr lang="de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National Defense Industrial Strategy 2024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" name="Google Shape;80;p14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Biden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Since 2021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" name="Google Shape;81;p14"/>
          <p:cNvGrpSpPr/>
          <p:nvPr/>
        </p:nvGrpSpPr>
        <p:grpSpPr>
          <a:xfrm>
            <a:off x="3719900" y="3777422"/>
            <a:ext cx="4786400" cy="1366067"/>
            <a:chOff x="3977400" y="946003"/>
            <a:chExt cx="4786400" cy="1196520"/>
          </a:xfrm>
        </p:grpSpPr>
        <p:grpSp>
          <p:nvGrpSpPr>
            <p:cNvPr id="82" name="Google Shape;82;p14"/>
            <p:cNvGrpSpPr/>
            <p:nvPr/>
          </p:nvGrpSpPr>
          <p:grpSpPr>
            <a:xfrm>
              <a:off x="4732925" y="1142460"/>
              <a:ext cx="529800" cy="1000063"/>
              <a:chOff x="4318975" y="1084322"/>
              <a:chExt cx="529800" cy="592174"/>
            </a:xfrm>
          </p:grpSpPr>
          <p:sp>
            <p:nvSpPr>
              <p:cNvPr id="83" name="Google Shape;83;p14"/>
              <p:cNvSpPr/>
              <p:nvPr/>
            </p:nvSpPr>
            <p:spPr>
              <a:xfrm>
                <a:off x="4517129" y="1086096"/>
                <a:ext cx="133500" cy="590400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4" name="Google Shape;84;p14"/>
              <p:cNvCxnSpPr/>
              <p:nvPr/>
            </p:nvCxnSpPr>
            <p:spPr>
              <a:xfrm rot="10800000">
                <a:off x="4318975" y="1084322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5" name="Google Shape;85;p14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300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First Serious Engagements</a:t>
              </a:r>
              <a:endParaRPr sz="13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14"/>
            <p:cNvSpPr txBox="1"/>
            <p:nvPr/>
          </p:nvSpPr>
          <p:spPr>
            <a:xfrm>
              <a:off x="5343500" y="1222239"/>
              <a:ext cx="3420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857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8585"/>
                </a:buClr>
                <a:buSzPts val="900"/>
                <a:buFont typeface="Roboto"/>
                <a:buChar char="-"/>
              </a:pPr>
              <a:r>
                <a:rPr lang="de" sz="900">
                  <a:latin typeface="Roboto"/>
                  <a:ea typeface="Roboto"/>
                  <a:cs typeface="Roboto"/>
                  <a:sym typeface="Roboto"/>
                </a:rPr>
                <a:t>2016 National Artificial Intelligence Research and Development Strategic Plan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857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8585"/>
                </a:buClr>
                <a:buSzPts val="900"/>
                <a:buFont typeface="Roboto"/>
                <a:buChar char="-"/>
              </a:pPr>
              <a:r>
                <a:rPr lang="de" sz="900">
                  <a:latin typeface="Roboto"/>
                  <a:ea typeface="Roboto"/>
                  <a:cs typeface="Roboto"/>
                  <a:sym typeface="Roboto"/>
                </a:rPr>
                <a:t>2014 Defense Science Board (DSB) summer study on autonomy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857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8585"/>
                </a:buClr>
                <a:buSzPts val="900"/>
                <a:buFont typeface="Roboto"/>
                <a:buChar char="-"/>
              </a:pPr>
              <a:r>
                <a:rPr lang="de" sz="900">
                  <a:latin typeface="Roboto"/>
                  <a:ea typeface="Roboto"/>
                  <a:cs typeface="Roboto"/>
                  <a:sym typeface="Roboto"/>
                </a:rPr>
                <a:t>2014 Defence Innovation Unit experimental (DIUx)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7;p14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Obama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2009-2017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8" name="Google Shape;88;p14"/>
          <p:cNvGrpSpPr/>
          <p:nvPr/>
        </p:nvGrpSpPr>
        <p:grpSpPr>
          <a:xfrm>
            <a:off x="3719900" y="2634788"/>
            <a:ext cx="4752500" cy="1362604"/>
            <a:chOff x="3977400" y="946003"/>
            <a:chExt cx="4752500" cy="1193487"/>
          </a:xfrm>
        </p:grpSpPr>
        <p:grpSp>
          <p:nvGrpSpPr>
            <p:cNvPr id="89" name="Google Shape;89;p14"/>
            <p:cNvGrpSpPr/>
            <p:nvPr/>
          </p:nvGrpSpPr>
          <p:grpSpPr>
            <a:xfrm>
              <a:off x="4732925" y="1142460"/>
              <a:ext cx="529800" cy="997030"/>
              <a:chOff x="4318975" y="1084322"/>
              <a:chExt cx="529800" cy="590378"/>
            </a:xfrm>
          </p:grpSpPr>
          <p:sp>
            <p:nvSpPr>
              <p:cNvPr id="90" name="Google Shape;90;p14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1" name="Google Shape;91;p14"/>
              <p:cNvCxnSpPr/>
              <p:nvPr/>
            </p:nvCxnSpPr>
            <p:spPr>
              <a:xfrm rot="10800000">
                <a:off x="4318975" y="1084322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92" name="Google Shape;92;p14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300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Major Expansion</a:t>
              </a:r>
              <a:endParaRPr sz="13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p14"/>
            <p:cNvSpPr txBox="1"/>
            <p:nvPr/>
          </p:nvSpPr>
          <p:spPr>
            <a:xfrm>
              <a:off x="5343500" y="1222247"/>
              <a:ext cx="33864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857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900"/>
                <a:buFont typeface="Roboto"/>
                <a:buChar char="-"/>
              </a:pPr>
              <a:r>
                <a:rPr lang="de" sz="900">
                  <a:latin typeface="Roboto"/>
                  <a:ea typeface="Roboto"/>
                  <a:cs typeface="Roboto"/>
                  <a:sym typeface="Roboto"/>
                </a:rPr>
                <a:t>Project Maven 2017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857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900"/>
                <a:buFont typeface="Roboto"/>
                <a:buChar char="-"/>
              </a:pPr>
              <a:r>
                <a:rPr lang="de" sz="900">
                  <a:latin typeface="Roboto"/>
                  <a:ea typeface="Roboto"/>
                  <a:cs typeface="Roboto"/>
                  <a:sym typeface="Roboto"/>
                </a:rPr>
                <a:t>National Defense Strategy, AI Strategy 2018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857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900"/>
                <a:buFont typeface="Roboto"/>
                <a:buChar char="-"/>
              </a:pPr>
              <a:r>
                <a:rPr lang="de" sz="900">
                  <a:latin typeface="Roboto"/>
                  <a:ea typeface="Roboto"/>
                  <a:cs typeface="Roboto"/>
                  <a:sym typeface="Roboto"/>
                </a:rPr>
                <a:t>DIU; Joint Artificial Intelligence Center; DARPA AI Exploration program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94;p14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Trump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2017-2021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5" name="Google Shape;95;p14"/>
          <p:cNvSpPr txBox="1"/>
          <p:nvPr/>
        </p:nvSpPr>
        <p:spPr>
          <a:xfrm>
            <a:off x="688800" y="3962425"/>
            <a:ext cx="30000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900"/>
              <a:buFont typeface="Roboto"/>
              <a:buChar char="-"/>
            </a:pPr>
            <a:r>
              <a:rPr lang="de" sz="900">
                <a:latin typeface="Roboto"/>
                <a:ea typeface="Roboto"/>
                <a:cs typeface="Roboto"/>
                <a:sym typeface="Roboto"/>
              </a:rPr>
              <a:t>Peter Thiel influence on new Trump administration</a:t>
            </a:r>
            <a:endParaRPr sz="900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900"/>
              <a:buFont typeface="Roboto"/>
              <a:buChar char="-"/>
            </a:pPr>
            <a:r>
              <a:rPr lang="de" sz="900">
                <a:latin typeface="Roboto"/>
                <a:ea typeface="Roboto"/>
                <a:cs typeface="Roboto"/>
                <a:sym typeface="Roboto"/>
              </a:rPr>
              <a:t>Trae Stephens appointed to Trump DoD transition team</a:t>
            </a:r>
            <a:endParaRPr sz="900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900"/>
              <a:buFont typeface="Roboto"/>
              <a:buChar char="-"/>
            </a:pPr>
            <a:r>
              <a:rPr lang="de" sz="900">
                <a:latin typeface="Roboto"/>
                <a:ea typeface="Roboto"/>
                <a:cs typeface="Roboto"/>
                <a:sym typeface="Roboto"/>
              </a:rPr>
              <a:t>Close cooperation with DIU and Homeland Security</a:t>
            </a:r>
            <a:endParaRPr sz="1600"/>
          </a:p>
        </p:txBody>
      </p:sp>
      <p:sp>
        <p:nvSpPr>
          <p:cNvPr id="96" name="Google Shape;96;p14"/>
          <p:cNvSpPr txBox="1"/>
          <p:nvPr/>
        </p:nvSpPr>
        <p:spPr>
          <a:xfrm>
            <a:off x="661050" y="2907450"/>
            <a:ext cx="30555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Roboto"/>
              <a:buChar char="-"/>
            </a:pPr>
            <a:r>
              <a:rPr lang="de"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Assigned to Project Maven (with Palantir) after Google protests</a:t>
            </a:r>
            <a:endParaRPr sz="9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Roboto"/>
              <a:buChar char="-"/>
            </a:pPr>
            <a:r>
              <a:rPr lang="de"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virtual border wall Customs and Border Protection</a:t>
            </a:r>
            <a:endParaRPr sz="9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960600" y="3695863"/>
            <a:ext cx="2728200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Launch 2017</a:t>
            </a:r>
            <a:endParaRPr sz="1300" b="1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932850" y="2612813"/>
            <a:ext cx="2728200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Signature Projects 2018</a:t>
            </a:r>
            <a:endParaRPr sz="1300" b="1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15500" y="1824400"/>
            <a:ext cx="32184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Roboto"/>
              <a:buChar char="-"/>
            </a:pPr>
            <a:r>
              <a:rPr lang="de"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Sells to USA and UK</a:t>
            </a:r>
            <a:endParaRPr sz="9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Roboto"/>
              <a:buChar char="-"/>
            </a:pPr>
            <a:r>
              <a:rPr lang="de"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Acquisition of other startups/small businesses</a:t>
            </a:r>
            <a:endParaRPr sz="9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Roboto"/>
              <a:buChar char="-"/>
            </a:pPr>
            <a:r>
              <a:rPr lang="de"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Products used in Ukraine and Israel-Gaza conflict</a:t>
            </a:r>
            <a:endParaRPr sz="9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995375" y="1509388"/>
            <a:ext cx="2728200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 b="1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Expanding Operations</a:t>
            </a:r>
            <a:endParaRPr sz="1300" b="1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2</a:t>
            </a:fld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t="38768" r="74367" b="37778"/>
          <a:stretch/>
        </p:blipFill>
        <p:spPr>
          <a:xfrm>
            <a:off x="-1961400" y="1783170"/>
            <a:ext cx="3000003" cy="2744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24" y="2169474"/>
            <a:ext cx="1972224" cy="197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arenR"/>
            </a:pPr>
            <a:r>
              <a:rPr lang="de" sz="2500" dirty="0"/>
              <a:t>Transition </a:t>
            </a:r>
            <a:r>
              <a:rPr lang="de" sz="2500" dirty="0" err="1"/>
              <a:t>from</a:t>
            </a:r>
            <a:r>
              <a:rPr lang="de" sz="2500" dirty="0"/>
              <a:t> </a:t>
            </a:r>
            <a:r>
              <a:rPr lang="de" sz="2500" dirty="0" err="1"/>
              <a:t>closed</a:t>
            </a:r>
            <a:r>
              <a:rPr lang="de" sz="2500" dirty="0"/>
              <a:t> </a:t>
            </a:r>
            <a:r>
              <a:rPr lang="de" sz="2500" dirty="0" err="1"/>
              <a:t>to</a:t>
            </a:r>
            <a:r>
              <a:rPr lang="de" sz="2500" dirty="0"/>
              <a:t> open </a:t>
            </a:r>
            <a:r>
              <a:rPr lang="de" sz="2500" dirty="0" err="1"/>
              <a:t>innovation</a:t>
            </a:r>
            <a:r>
              <a:rPr lang="de" sz="2500" dirty="0"/>
              <a:t> </a:t>
            </a:r>
            <a:r>
              <a:rPr lang="de" sz="2500" dirty="0" err="1"/>
              <a:t>systems</a:t>
            </a:r>
            <a:r>
              <a:rPr lang="de" sz="2500" dirty="0"/>
              <a:t>?</a:t>
            </a:r>
            <a:endParaRPr sz="2500"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5558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 b="1" dirty="0"/>
              <a:t>Continuity: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de" dirty="0"/>
              <a:t>US </a:t>
            </a:r>
            <a:r>
              <a:rPr lang="de" dirty="0" err="1"/>
              <a:t>military</a:t>
            </a:r>
            <a:r>
              <a:rPr lang="de" dirty="0"/>
              <a:t> R&amp;D </a:t>
            </a:r>
            <a:r>
              <a:rPr lang="de" dirty="0" err="1"/>
              <a:t>structure</a:t>
            </a:r>
            <a:r>
              <a:rPr lang="de" dirty="0"/>
              <a:t> </a:t>
            </a:r>
            <a:r>
              <a:rPr lang="de" dirty="0" err="1"/>
              <a:t>largely</a:t>
            </a:r>
            <a:r>
              <a:rPr lang="de" dirty="0"/>
              <a:t> </a:t>
            </a:r>
            <a:r>
              <a:rPr lang="de" dirty="0" err="1"/>
              <a:t>remained</a:t>
            </a:r>
            <a:r>
              <a:rPr lang="de" dirty="0"/>
              <a:t> after Cold War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de" dirty="0"/>
              <a:t>Involvement </a:t>
            </a:r>
            <a:r>
              <a:rPr lang="de" dirty="0" err="1"/>
              <a:t>of</a:t>
            </a:r>
            <a:r>
              <a:rPr lang="de" dirty="0"/>
              <a:t> </a:t>
            </a:r>
            <a:r>
              <a:rPr lang="de" dirty="0" err="1"/>
              <a:t>civilian</a:t>
            </a:r>
            <a:r>
              <a:rPr lang="de" dirty="0"/>
              <a:t>/external </a:t>
            </a:r>
            <a:r>
              <a:rPr lang="de" dirty="0" err="1"/>
              <a:t>actors</a:t>
            </a:r>
            <a:r>
              <a:rPr lang="de" dirty="0"/>
              <a:t> not </a:t>
            </a:r>
            <a:r>
              <a:rPr lang="de" dirty="0" err="1"/>
              <a:t>new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de" dirty="0"/>
              <a:t>Military </a:t>
            </a:r>
            <a:r>
              <a:rPr lang="de" dirty="0" err="1"/>
              <a:t>sector</a:t>
            </a:r>
            <a:r>
              <a:rPr lang="de" dirty="0"/>
              <a:t> </a:t>
            </a:r>
            <a:r>
              <a:rPr lang="de" dirty="0" err="1"/>
              <a:t>remains</a:t>
            </a:r>
            <a:r>
              <a:rPr lang="de" dirty="0"/>
              <a:t> </a:t>
            </a:r>
            <a:r>
              <a:rPr lang="de" dirty="0" err="1"/>
              <a:t>important</a:t>
            </a:r>
            <a:r>
              <a:rPr lang="de" dirty="0"/>
              <a:t> (e.g. absolute real </a:t>
            </a:r>
            <a:r>
              <a:rPr lang="de" dirty="0" err="1"/>
              <a:t>term</a:t>
            </a:r>
            <a:r>
              <a:rPr lang="de" dirty="0"/>
              <a:t> R&amp;D spending, </a:t>
            </a:r>
            <a:r>
              <a:rPr lang="de" dirty="0" err="1"/>
              <a:t>data</a:t>
            </a:r>
            <a:r>
              <a:rPr lang="de" dirty="0"/>
              <a:t> </a:t>
            </a:r>
            <a:r>
              <a:rPr lang="de" dirty="0" err="1"/>
              <a:t>provision</a:t>
            </a:r>
            <a:r>
              <a:rPr lang="de" dirty="0"/>
              <a:t>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 b="1" dirty="0"/>
              <a:t>Change: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de" dirty="0"/>
              <a:t>Relative </a:t>
            </a:r>
            <a:r>
              <a:rPr lang="de" dirty="0" err="1"/>
              <a:t>decline</a:t>
            </a:r>
            <a:r>
              <a:rPr lang="de" dirty="0"/>
              <a:t> </a:t>
            </a:r>
            <a:r>
              <a:rPr lang="de" dirty="0" err="1"/>
              <a:t>of</a:t>
            </a:r>
            <a:r>
              <a:rPr lang="de" dirty="0"/>
              <a:t> </a:t>
            </a:r>
            <a:r>
              <a:rPr lang="de" dirty="0" err="1"/>
              <a:t>military</a:t>
            </a:r>
            <a:r>
              <a:rPr lang="de" dirty="0"/>
              <a:t>…</a:t>
            </a:r>
            <a:endParaRPr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de" sz="1300" dirty="0"/>
              <a:t>… </a:t>
            </a:r>
            <a:r>
              <a:rPr lang="de" sz="1300" dirty="0" err="1"/>
              <a:t>sales</a:t>
            </a:r>
            <a:r>
              <a:rPr lang="de" sz="1300" dirty="0"/>
              <a:t> </a:t>
            </a:r>
            <a:r>
              <a:rPr lang="de" sz="1300" dirty="0" err="1"/>
              <a:t>shares</a:t>
            </a:r>
            <a:r>
              <a:rPr lang="de" sz="1300" dirty="0"/>
              <a:t> in </a:t>
            </a:r>
            <a:r>
              <a:rPr lang="de" sz="1300" dirty="0" err="1"/>
              <a:t>computing</a:t>
            </a:r>
            <a:r>
              <a:rPr lang="de" sz="1300" dirty="0"/>
              <a:t> / </a:t>
            </a:r>
            <a:r>
              <a:rPr lang="de" sz="1300" dirty="0" err="1"/>
              <a:t>semiconductor</a:t>
            </a:r>
            <a:r>
              <a:rPr lang="de" sz="1300" dirty="0"/>
              <a:t> </a:t>
            </a:r>
            <a:r>
              <a:rPr lang="de" sz="1300" dirty="0" err="1"/>
              <a:t>industries</a:t>
            </a:r>
            <a:r>
              <a:rPr lang="de" sz="1300" dirty="0"/>
              <a:t> </a:t>
            </a:r>
            <a:endParaRPr sz="1300"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de" sz="1300" dirty="0"/>
              <a:t>… </a:t>
            </a:r>
            <a:r>
              <a:rPr lang="de" sz="1300" dirty="0" err="1"/>
              <a:t>share</a:t>
            </a:r>
            <a:r>
              <a:rPr lang="de" sz="1300" dirty="0"/>
              <a:t> </a:t>
            </a:r>
            <a:r>
              <a:rPr lang="de" sz="1300" dirty="0" err="1"/>
              <a:t>of</a:t>
            </a:r>
            <a:r>
              <a:rPr lang="de" sz="1300" dirty="0"/>
              <a:t> total R&amp;D </a:t>
            </a:r>
            <a:r>
              <a:rPr lang="de" sz="1300" dirty="0" err="1"/>
              <a:t>funding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de" dirty="0" err="1"/>
              <a:t>Institutionalization</a:t>
            </a:r>
            <a:r>
              <a:rPr lang="de" dirty="0"/>
              <a:t> </a:t>
            </a:r>
            <a:r>
              <a:rPr lang="de" dirty="0" err="1"/>
              <a:t>of</a:t>
            </a:r>
            <a:r>
              <a:rPr lang="de" dirty="0"/>
              <a:t> </a:t>
            </a:r>
            <a:r>
              <a:rPr lang="de" dirty="0" err="1"/>
              <a:t>relations</a:t>
            </a:r>
            <a:r>
              <a:rPr lang="de" dirty="0"/>
              <a:t> </a:t>
            </a:r>
            <a:r>
              <a:rPr lang="de" dirty="0" err="1"/>
              <a:t>beyond</a:t>
            </a:r>
            <a:r>
              <a:rPr lang="de" dirty="0"/>
              <a:t> traditional </a:t>
            </a:r>
            <a:r>
              <a:rPr lang="de" dirty="0" err="1"/>
              <a:t>defense</a:t>
            </a:r>
            <a:r>
              <a:rPr lang="de" dirty="0"/>
              <a:t> </a:t>
            </a:r>
            <a:r>
              <a:rPr lang="de" dirty="0" err="1"/>
              <a:t>industry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de" dirty="0" err="1"/>
              <a:t>Speeding</a:t>
            </a:r>
            <a:r>
              <a:rPr lang="de" dirty="0"/>
              <a:t> </a:t>
            </a:r>
            <a:r>
              <a:rPr lang="de" dirty="0" err="1"/>
              <a:t>up</a:t>
            </a:r>
            <a:r>
              <a:rPr lang="de" dirty="0"/>
              <a:t> </a:t>
            </a:r>
            <a:r>
              <a:rPr lang="de" dirty="0" err="1"/>
              <a:t>of</a:t>
            </a:r>
            <a:r>
              <a:rPr lang="de" dirty="0"/>
              <a:t> </a:t>
            </a:r>
            <a:r>
              <a:rPr lang="de" dirty="0" err="1"/>
              <a:t>feedback</a:t>
            </a:r>
            <a:r>
              <a:rPr lang="de" dirty="0"/>
              <a:t> </a:t>
            </a:r>
            <a:r>
              <a:rPr lang="de" dirty="0" err="1"/>
              <a:t>loops</a:t>
            </a:r>
            <a:r>
              <a:rPr lang="de" dirty="0"/>
              <a:t> (‘</a:t>
            </a:r>
            <a:r>
              <a:rPr lang="de" dirty="0" err="1"/>
              <a:t>DevSecOps</a:t>
            </a:r>
            <a:r>
              <a:rPr lang="de" dirty="0"/>
              <a:t>’)</a:t>
            </a:r>
            <a:endParaRPr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>
                <a:solidFill>
                  <a:schemeClr val="accent1"/>
                </a:solidFill>
              </a:rPr>
              <a:t>4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902" y="404175"/>
            <a:ext cx="6940547" cy="394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964725" y="4344900"/>
            <a:ext cx="69405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Larry Lewis (2019) Resolving the Battle over Artificial Intelligence in War,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RUSI Journal, 164:5-6, 62-71, DOI: 10.1080/03071847.2019.1694228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arenR" startAt="2"/>
            </a:pPr>
            <a:r>
              <a:rPr lang="de" sz="2500"/>
              <a:t>Anduril as forerunner of new (AI) startups in the defence industry?</a:t>
            </a:r>
            <a:endParaRPr sz="2500"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4644675" y="219324"/>
            <a:ext cx="4166400" cy="4924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 b="1" dirty="0"/>
              <a:t>Continuity: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-"/>
            </a:pPr>
            <a:r>
              <a:rPr lang="de" dirty="0">
                <a:solidFill>
                  <a:srgbClr val="858585"/>
                </a:solidFill>
              </a:rPr>
              <a:t>Market </a:t>
            </a:r>
            <a:r>
              <a:rPr lang="de" dirty="0" err="1">
                <a:solidFill>
                  <a:srgbClr val="858585"/>
                </a:solidFill>
              </a:rPr>
              <a:t>consolidation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around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five</a:t>
            </a:r>
            <a:r>
              <a:rPr lang="de" dirty="0">
                <a:solidFill>
                  <a:srgbClr val="858585"/>
                </a:solidFill>
              </a:rPr>
              <a:t> traditional </a:t>
            </a:r>
            <a:r>
              <a:rPr lang="de" dirty="0" err="1">
                <a:solidFill>
                  <a:srgbClr val="858585"/>
                </a:solidFill>
              </a:rPr>
              <a:t>vendors</a:t>
            </a:r>
            <a:r>
              <a:rPr lang="de" dirty="0">
                <a:solidFill>
                  <a:srgbClr val="858585"/>
                </a:solidFill>
              </a:rPr>
              <a:t> and </a:t>
            </a:r>
            <a:r>
              <a:rPr lang="de" dirty="0" err="1">
                <a:solidFill>
                  <a:srgbClr val="858585"/>
                </a:solidFill>
              </a:rPr>
              <a:t>historically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little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change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through</a:t>
            </a:r>
            <a:r>
              <a:rPr lang="de" dirty="0">
                <a:solidFill>
                  <a:srgbClr val="858585"/>
                </a:solidFill>
              </a:rPr>
              <a:t> DARPA </a:t>
            </a:r>
            <a:r>
              <a:rPr lang="de" dirty="0" err="1">
                <a:solidFill>
                  <a:srgbClr val="858585"/>
                </a:solidFill>
              </a:rPr>
              <a:t>activities</a:t>
            </a:r>
            <a:endParaRPr dirty="0">
              <a:solidFill>
                <a:srgbClr val="858585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-"/>
            </a:pPr>
            <a:r>
              <a:rPr lang="de" dirty="0" err="1">
                <a:solidFill>
                  <a:srgbClr val="858585"/>
                </a:solidFill>
              </a:rPr>
              <a:t>Anduril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already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mimics</a:t>
            </a:r>
            <a:r>
              <a:rPr lang="de" dirty="0">
                <a:solidFill>
                  <a:srgbClr val="858585"/>
                </a:solidFill>
              </a:rPr>
              <a:t> traditional </a:t>
            </a:r>
            <a:r>
              <a:rPr lang="de" dirty="0" err="1">
                <a:solidFill>
                  <a:srgbClr val="858585"/>
                </a:solidFill>
              </a:rPr>
              <a:t>forms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of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behaviour</a:t>
            </a:r>
            <a:r>
              <a:rPr lang="de" dirty="0">
                <a:solidFill>
                  <a:srgbClr val="858585"/>
                </a:solidFill>
              </a:rPr>
              <a:t> (e.g. </a:t>
            </a:r>
            <a:r>
              <a:rPr lang="de" dirty="0" err="1">
                <a:solidFill>
                  <a:srgbClr val="858585"/>
                </a:solidFill>
              </a:rPr>
              <a:t>acquiring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smaller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startups</a:t>
            </a:r>
            <a:r>
              <a:rPr lang="de" dirty="0">
                <a:solidFill>
                  <a:srgbClr val="858585"/>
                </a:solidFill>
              </a:rPr>
              <a:t>))</a:t>
            </a:r>
            <a:endParaRPr dirty="0">
              <a:solidFill>
                <a:srgbClr val="85858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 b="1" dirty="0"/>
              <a:t>Change: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-"/>
            </a:pPr>
            <a:r>
              <a:rPr lang="de" dirty="0">
                <a:solidFill>
                  <a:srgbClr val="858585"/>
                </a:solidFill>
              </a:rPr>
              <a:t>DIU &amp; </a:t>
            </a:r>
            <a:r>
              <a:rPr lang="de" dirty="0" err="1">
                <a:solidFill>
                  <a:srgbClr val="858585"/>
                </a:solidFill>
              </a:rPr>
              <a:t>Replicator</a:t>
            </a:r>
            <a:r>
              <a:rPr lang="de" dirty="0">
                <a:solidFill>
                  <a:srgbClr val="858585"/>
                </a:solidFill>
              </a:rPr>
              <a:t> Initiative </a:t>
            </a:r>
            <a:r>
              <a:rPr lang="de" dirty="0" err="1">
                <a:solidFill>
                  <a:srgbClr val="858585"/>
                </a:solidFill>
              </a:rPr>
              <a:t>signs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of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acknowledgement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of</a:t>
            </a:r>
            <a:r>
              <a:rPr lang="de" dirty="0">
                <a:solidFill>
                  <a:srgbClr val="858585"/>
                </a:solidFill>
              </a:rPr>
              <a:t> … </a:t>
            </a:r>
            <a:endParaRPr dirty="0">
              <a:solidFill>
                <a:srgbClr val="858585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-"/>
            </a:pPr>
            <a:r>
              <a:rPr lang="de" sz="1300" dirty="0">
                <a:solidFill>
                  <a:srgbClr val="858585"/>
                </a:solidFill>
              </a:rPr>
              <a:t>… </a:t>
            </a:r>
            <a:r>
              <a:rPr lang="de" sz="1300" dirty="0" err="1">
                <a:solidFill>
                  <a:srgbClr val="858585"/>
                </a:solidFill>
              </a:rPr>
              <a:t>downsides</a:t>
            </a:r>
            <a:r>
              <a:rPr lang="de" sz="1300" dirty="0">
                <a:solidFill>
                  <a:srgbClr val="858585"/>
                </a:solidFill>
              </a:rPr>
              <a:t> </a:t>
            </a:r>
            <a:r>
              <a:rPr lang="de" sz="1300" dirty="0" err="1">
                <a:solidFill>
                  <a:srgbClr val="858585"/>
                </a:solidFill>
              </a:rPr>
              <a:t>to</a:t>
            </a:r>
            <a:r>
              <a:rPr lang="de" sz="1300" dirty="0">
                <a:solidFill>
                  <a:srgbClr val="858585"/>
                </a:solidFill>
              </a:rPr>
              <a:t> traditional </a:t>
            </a:r>
            <a:r>
              <a:rPr lang="de" sz="1300" dirty="0" err="1">
                <a:solidFill>
                  <a:srgbClr val="858585"/>
                </a:solidFill>
              </a:rPr>
              <a:t>cost-incentive</a:t>
            </a:r>
            <a:r>
              <a:rPr lang="de" sz="1300" dirty="0">
                <a:solidFill>
                  <a:srgbClr val="858585"/>
                </a:solidFill>
              </a:rPr>
              <a:t> </a:t>
            </a:r>
            <a:r>
              <a:rPr lang="de" sz="1300" dirty="0" err="1">
                <a:solidFill>
                  <a:srgbClr val="858585"/>
                </a:solidFill>
              </a:rPr>
              <a:t>model</a:t>
            </a:r>
            <a:endParaRPr sz="1300" dirty="0">
              <a:solidFill>
                <a:srgbClr val="858585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-"/>
            </a:pPr>
            <a:r>
              <a:rPr lang="de" sz="1300" dirty="0">
                <a:solidFill>
                  <a:srgbClr val="858585"/>
                </a:solidFill>
              </a:rPr>
              <a:t>.. support </a:t>
            </a:r>
            <a:r>
              <a:rPr lang="de" sz="1300" dirty="0" err="1">
                <a:solidFill>
                  <a:srgbClr val="858585"/>
                </a:solidFill>
              </a:rPr>
              <a:t>needed</a:t>
            </a:r>
            <a:r>
              <a:rPr lang="de" sz="1300" dirty="0">
                <a:solidFill>
                  <a:srgbClr val="858585"/>
                </a:solidFill>
              </a:rPr>
              <a:t> </a:t>
            </a:r>
            <a:r>
              <a:rPr lang="de" sz="1300" dirty="0" err="1">
                <a:solidFill>
                  <a:srgbClr val="858585"/>
                </a:solidFill>
              </a:rPr>
              <a:t>to</a:t>
            </a:r>
            <a:r>
              <a:rPr lang="de" sz="1300" dirty="0">
                <a:solidFill>
                  <a:srgbClr val="858585"/>
                </a:solidFill>
              </a:rPr>
              <a:t> </a:t>
            </a:r>
            <a:r>
              <a:rPr lang="de" sz="1300" dirty="0" err="1">
                <a:solidFill>
                  <a:srgbClr val="858585"/>
                </a:solidFill>
              </a:rPr>
              <a:t>cross</a:t>
            </a:r>
            <a:r>
              <a:rPr lang="de" sz="1300" dirty="0">
                <a:solidFill>
                  <a:srgbClr val="858585"/>
                </a:solidFill>
              </a:rPr>
              <a:t> ‘Valley </a:t>
            </a:r>
            <a:r>
              <a:rPr lang="de" sz="1300" dirty="0" err="1">
                <a:solidFill>
                  <a:srgbClr val="858585"/>
                </a:solidFill>
              </a:rPr>
              <a:t>of</a:t>
            </a:r>
            <a:r>
              <a:rPr lang="de" sz="1300" dirty="0">
                <a:solidFill>
                  <a:srgbClr val="858585"/>
                </a:solidFill>
              </a:rPr>
              <a:t> Death’</a:t>
            </a:r>
            <a:endParaRPr sz="1300" dirty="0">
              <a:solidFill>
                <a:srgbClr val="858585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-"/>
            </a:pPr>
            <a:r>
              <a:rPr lang="de" dirty="0">
                <a:solidFill>
                  <a:srgbClr val="858585"/>
                </a:solidFill>
              </a:rPr>
              <a:t>Venture </a:t>
            </a:r>
            <a:r>
              <a:rPr lang="de" dirty="0" err="1">
                <a:solidFill>
                  <a:srgbClr val="858585"/>
                </a:solidFill>
              </a:rPr>
              <a:t>capitalists</a:t>
            </a:r>
            <a:r>
              <a:rPr lang="de" dirty="0">
                <a:solidFill>
                  <a:srgbClr val="858585"/>
                </a:solidFill>
              </a:rPr>
              <a:t>’ </a:t>
            </a:r>
            <a:r>
              <a:rPr lang="de" dirty="0" err="1">
                <a:solidFill>
                  <a:srgbClr val="858585"/>
                </a:solidFill>
              </a:rPr>
              <a:t>investments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add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to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ballooning</a:t>
            </a:r>
            <a:r>
              <a:rPr lang="de" dirty="0">
                <a:solidFill>
                  <a:srgbClr val="858585"/>
                </a:solidFill>
              </a:rPr>
              <a:t> US </a:t>
            </a:r>
            <a:r>
              <a:rPr lang="de" dirty="0" err="1">
                <a:solidFill>
                  <a:srgbClr val="858585"/>
                </a:solidFill>
              </a:rPr>
              <a:t>defence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tech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sector</a:t>
            </a:r>
            <a:endParaRPr dirty="0">
              <a:solidFill>
                <a:srgbClr val="858585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-"/>
            </a:pPr>
            <a:r>
              <a:rPr lang="en-GB" dirty="0">
                <a:solidFill>
                  <a:srgbClr val="858585"/>
                </a:solidFill>
              </a:rPr>
              <a:t>I</a:t>
            </a:r>
            <a:r>
              <a:rPr lang="de" dirty="0" err="1">
                <a:solidFill>
                  <a:srgbClr val="858585"/>
                </a:solidFill>
              </a:rPr>
              <a:t>nterest</a:t>
            </a:r>
            <a:r>
              <a:rPr lang="de" dirty="0">
                <a:solidFill>
                  <a:srgbClr val="858585"/>
                </a:solidFill>
              </a:rPr>
              <a:t> in Silicon Valleys </a:t>
            </a:r>
            <a:r>
              <a:rPr lang="de" dirty="0" err="1">
                <a:solidFill>
                  <a:srgbClr val="858585"/>
                </a:solidFill>
              </a:rPr>
              <a:t>to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work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for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defence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industry</a:t>
            </a:r>
            <a:r>
              <a:rPr lang="de" dirty="0">
                <a:solidFill>
                  <a:srgbClr val="858585"/>
                </a:solidFill>
              </a:rPr>
              <a:t> </a:t>
            </a:r>
            <a:endParaRPr dirty="0">
              <a:solidFill>
                <a:srgbClr val="858585"/>
              </a:solidFill>
            </a:endParaRPr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5</a:t>
            </a:fld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50" y="4350975"/>
            <a:ext cx="4245649" cy="7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arenR" startAt="3"/>
            </a:pPr>
            <a:r>
              <a:rPr lang="de" sz="2500"/>
              <a:t>Challenges to unique traits of US military innovation?</a:t>
            </a:r>
            <a:endParaRPr sz="2500"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4644675" y="500924"/>
            <a:ext cx="4166400" cy="44002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 b="1" dirty="0">
                <a:solidFill>
                  <a:srgbClr val="111111"/>
                </a:solidFill>
              </a:rPr>
              <a:t>Continuity: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1111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-"/>
            </a:pPr>
            <a:r>
              <a:rPr lang="de" dirty="0" err="1">
                <a:solidFill>
                  <a:srgbClr val="858585"/>
                </a:solidFill>
              </a:rPr>
              <a:t>Increased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industry</a:t>
            </a:r>
            <a:r>
              <a:rPr lang="de" dirty="0">
                <a:solidFill>
                  <a:srgbClr val="858585"/>
                </a:solidFill>
              </a:rPr>
              <a:t> and inter-service </a:t>
            </a:r>
            <a:r>
              <a:rPr lang="de" dirty="0" err="1">
                <a:solidFill>
                  <a:srgbClr val="858585"/>
                </a:solidFill>
              </a:rPr>
              <a:t>competition</a:t>
            </a:r>
            <a:r>
              <a:rPr lang="de" dirty="0">
                <a:solidFill>
                  <a:srgbClr val="858585"/>
                </a:solidFill>
              </a:rPr>
              <a:t> in </a:t>
            </a:r>
            <a:r>
              <a:rPr lang="de" dirty="0" err="1">
                <a:solidFill>
                  <a:srgbClr val="858585"/>
                </a:solidFill>
              </a:rPr>
              <a:t>developing</a:t>
            </a:r>
            <a:r>
              <a:rPr lang="de" dirty="0">
                <a:solidFill>
                  <a:srgbClr val="858585"/>
                </a:solidFill>
              </a:rPr>
              <a:t> AI </a:t>
            </a:r>
            <a:r>
              <a:rPr lang="de" dirty="0" err="1">
                <a:solidFill>
                  <a:srgbClr val="858585"/>
                </a:solidFill>
              </a:rPr>
              <a:t>applications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for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defence</a:t>
            </a:r>
            <a:endParaRPr dirty="0">
              <a:solidFill>
                <a:srgbClr val="858585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-"/>
            </a:pPr>
            <a:r>
              <a:rPr lang="de" dirty="0" err="1">
                <a:solidFill>
                  <a:srgbClr val="858585"/>
                </a:solidFill>
              </a:rPr>
              <a:t>Bipartisan</a:t>
            </a:r>
            <a:r>
              <a:rPr lang="de" dirty="0">
                <a:solidFill>
                  <a:srgbClr val="858585"/>
                </a:solidFill>
              </a:rPr>
              <a:t> support </a:t>
            </a:r>
            <a:r>
              <a:rPr lang="de" dirty="0" err="1">
                <a:solidFill>
                  <a:srgbClr val="858585"/>
                </a:solidFill>
              </a:rPr>
              <a:t>especially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amidst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perceived</a:t>
            </a:r>
            <a:r>
              <a:rPr lang="de" dirty="0">
                <a:solidFill>
                  <a:srgbClr val="858585"/>
                </a:solidFill>
              </a:rPr>
              <a:t> China </a:t>
            </a:r>
            <a:r>
              <a:rPr lang="de" dirty="0" err="1">
                <a:solidFill>
                  <a:srgbClr val="858585"/>
                </a:solidFill>
              </a:rPr>
              <a:t>threat</a:t>
            </a:r>
            <a:endParaRPr dirty="0">
              <a:solidFill>
                <a:srgbClr val="858585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-"/>
            </a:pPr>
            <a:r>
              <a:rPr lang="de" dirty="0" err="1">
                <a:solidFill>
                  <a:srgbClr val="858585"/>
                </a:solidFill>
              </a:rPr>
              <a:t>Majority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of</a:t>
            </a:r>
            <a:r>
              <a:rPr lang="de" dirty="0">
                <a:solidFill>
                  <a:srgbClr val="858585"/>
                </a:solidFill>
              </a:rPr>
              <a:t> PhD </a:t>
            </a:r>
            <a:r>
              <a:rPr lang="de" dirty="0" err="1">
                <a:solidFill>
                  <a:srgbClr val="858585"/>
                </a:solidFill>
              </a:rPr>
              <a:t>graduates</a:t>
            </a:r>
            <a:r>
              <a:rPr lang="de" dirty="0">
                <a:solidFill>
                  <a:srgbClr val="858585"/>
                </a:solidFill>
              </a:rPr>
              <a:t> in AI </a:t>
            </a:r>
            <a:r>
              <a:rPr lang="de" dirty="0" err="1">
                <a:solidFill>
                  <a:srgbClr val="858585"/>
                </a:solidFill>
              </a:rPr>
              <a:t>field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are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from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abroad</a:t>
            </a:r>
            <a:endParaRPr dirty="0">
              <a:solidFill>
                <a:srgbClr val="85858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 b="1" dirty="0">
                <a:solidFill>
                  <a:srgbClr val="111111"/>
                </a:solidFill>
              </a:rPr>
              <a:t>Change: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1111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-"/>
            </a:pPr>
            <a:r>
              <a:rPr lang="de" dirty="0" err="1">
                <a:solidFill>
                  <a:srgbClr val="858585"/>
                </a:solidFill>
              </a:rPr>
              <a:t>Differences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branches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regarding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implementation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of</a:t>
            </a:r>
            <a:r>
              <a:rPr lang="de" dirty="0">
                <a:solidFill>
                  <a:srgbClr val="858585"/>
                </a:solidFill>
              </a:rPr>
              <a:t> Multi-Domain </a:t>
            </a:r>
            <a:r>
              <a:rPr lang="de" dirty="0" err="1">
                <a:solidFill>
                  <a:srgbClr val="858585"/>
                </a:solidFill>
              </a:rPr>
              <a:t>Operations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concept</a:t>
            </a:r>
            <a:endParaRPr dirty="0">
              <a:solidFill>
                <a:srgbClr val="858585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-"/>
            </a:pPr>
            <a:r>
              <a:rPr lang="de" dirty="0">
                <a:solidFill>
                  <a:srgbClr val="858585"/>
                </a:solidFill>
              </a:rPr>
              <a:t>Public </a:t>
            </a:r>
            <a:r>
              <a:rPr lang="de" dirty="0" err="1">
                <a:solidFill>
                  <a:srgbClr val="858585"/>
                </a:solidFill>
              </a:rPr>
              <a:t>discussion</a:t>
            </a:r>
            <a:r>
              <a:rPr lang="de" dirty="0">
                <a:solidFill>
                  <a:srgbClr val="858585"/>
                </a:solidFill>
              </a:rPr>
              <a:t> on </a:t>
            </a:r>
            <a:r>
              <a:rPr lang="de" dirty="0" err="1">
                <a:solidFill>
                  <a:srgbClr val="858585"/>
                </a:solidFill>
              </a:rPr>
              <a:t>ethical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use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of</a:t>
            </a:r>
            <a:r>
              <a:rPr lang="de" dirty="0">
                <a:solidFill>
                  <a:srgbClr val="858585"/>
                </a:solidFill>
              </a:rPr>
              <a:t> AI and </a:t>
            </a:r>
            <a:r>
              <a:rPr lang="de" dirty="0" err="1">
                <a:solidFill>
                  <a:srgbClr val="858585"/>
                </a:solidFill>
              </a:rPr>
              <a:t>protests</a:t>
            </a:r>
            <a:r>
              <a:rPr lang="de" dirty="0">
                <a:solidFill>
                  <a:srgbClr val="858585"/>
                </a:solidFill>
              </a:rPr>
              <a:t> at </a:t>
            </a:r>
            <a:r>
              <a:rPr lang="de" dirty="0" err="1">
                <a:solidFill>
                  <a:srgbClr val="858585"/>
                </a:solidFill>
              </a:rPr>
              <a:t>companies</a:t>
            </a:r>
            <a:r>
              <a:rPr lang="de" dirty="0">
                <a:solidFill>
                  <a:srgbClr val="858585"/>
                </a:solidFill>
              </a:rPr>
              <a:t> like Google </a:t>
            </a:r>
            <a:r>
              <a:rPr lang="de" dirty="0" err="1">
                <a:solidFill>
                  <a:srgbClr val="858585"/>
                </a:solidFill>
              </a:rPr>
              <a:t>or</a:t>
            </a:r>
            <a:r>
              <a:rPr lang="de" dirty="0">
                <a:solidFill>
                  <a:srgbClr val="858585"/>
                </a:solidFill>
              </a:rPr>
              <a:t> Microsoft</a:t>
            </a:r>
            <a:endParaRPr dirty="0">
              <a:solidFill>
                <a:srgbClr val="858585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-"/>
            </a:pPr>
            <a:r>
              <a:rPr lang="de" dirty="0" err="1">
                <a:solidFill>
                  <a:srgbClr val="858585"/>
                </a:solidFill>
              </a:rPr>
              <a:t>Graduates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or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even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companies</a:t>
            </a:r>
            <a:r>
              <a:rPr lang="de" dirty="0">
                <a:solidFill>
                  <a:srgbClr val="858585"/>
                </a:solidFill>
              </a:rPr>
              <a:t> (Google)</a:t>
            </a:r>
            <a:br>
              <a:rPr lang="de" dirty="0">
                <a:solidFill>
                  <a:srgbClr val="858585"/>
                </a:solidFill>
              </a:rPr>
            </a:br>
            <a:r>
              <a:rPr lang="de" dirty="0">
                <a:solidFill>
                  <a:srgbClr val="858585"/>
                </a:solidFill>
              </a:rPr>
              <a:t>(</a:t>
            </a:r>
            <a:r>
              <a:rPr lang="de" dirty="0" err="1">
                <a:solidFill>
                  <a:srgbClr val="858585"/>
                </a:solidFill>
              </a:rPr>
              <a:t>re</a:t>
            </a:r>
            <a:r>
              <a:rPr lang="de" dirty="0">
                <a:solidFill>
                  <a:srgbClr val="858585"/>
                </a:solidFill>
              </a:rPr>
              <a:t>-) </a:t>
            </a:r>
            <a:r>
              <a:rPr lang="de" dirty="0" err="1">
                <a:solidFill>
                  <a:srgbClr val="858585"/>
                </a:solidFill>
              </a:rPr>
              <a:t>turning</a:t>
            </a:r>
            <a:r>
              <a:rPr lang="de" dirty="0">
                <a:solidFill>
                  <a:srgbClr val="858585"/>
                </a:solidFill>
              </a:rPr>
              <a:t> </a:t>
            </a:r>
            <a:r>
              <a:rPr lang="de" dirty="0" err="1">
                <a:solidFill>
                  <a:srgbClr val="858585"/>
                </a:solidFill>
              </a:rPr>
              <a:t>to</a:t>
            </a:r>
            <a:r>
              <a:rPr lang="de" dirty="0">
                <a:solidFill>
                  <a:srgbClr val="858585"/>
                </a:solidFill>
              </a:rPr>
              <a:t> China</a:t>
            </a:r>
            <a:endParaRPr dirty="0">
              <a:solidFill>
                <a:srgbClr val="858585"/>
              </a:solidFill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500"/>
              <a:t>(Non-) existing frameworks:</a:t>
            </a:r>
            <a:endParaRPr sz="3100"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210125" y="1505700"/>
            <a:ext cx="42666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 b="1">
                <a:solidFill>
                  <a:srgbClr val="111111"/>
                </a:solidFill>
              </a:rPr>
              <a:t>Lack of public debate regarding questions like:</a:t>
            </a:r>
            <a:endParaRPr sz="1500" b="1">
              <a:solidFill>
                <a:srgbClr val="111111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Arial"/>
              <a:buChar char="-"/>
            </a:pPr>
            <a:r>
              <a:rPr lang="de">
                <a:solidFill>
                  <a:srgbClr val="858585"/>
                </a:solidFill>
                <a:latin typeface="Arial"/>
                <a:ea typeface="Arial"/>
                <a:cs typeface="Arial"/>
                <a:sym typeface="Arial"/>
              </a:rPr>
              <a:t>How does the private ownership of (military) AI technology impact the risk of problematic diffusion?</a:t>
            </a:r>
            <a:endParaRPr>
              <a:solidFill>
                <a:srgbClr val="8585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 b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What are some of the existing frameworks:</a:t>
            </a:r>
            <a:endParaRPr sz="1500" b="1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Arial"/>
              <a:buChar char="-"/>
            </a:pPr>
            <a:r>
              <a:rPr lang="de">
                <a:solidFill>
                  <a:srgbClr val="858585"/>
                </a:solidFill>
                <a:latin typeface="Arial"/>
                <a:ea typeface="Arial"/>
                <a:cs typeface="Arial"/>
                <a:sym typeface="Arial"/>
              </a:rPr>
              <a:t>NATO Principles of Responsible Use</a:t>
            </a:r>
            <a:endParaRPr>
              <a:solidFill>
                <a:srgbClr val="8585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Arial"/>
              <a:buChar char="-"/>
            </a:pPr>
            <a:r>
              <a:rPr lang="de">
                <a:solidFill>
                  <a:srgbClr val="858585"/>
                </a:solidFill>
                <a:latin typeface="Arial"/>
                <a:ea typeface="Arial"/>
                <a:cs typeface="Arial"/>
                <a:sym typeface="Arial"/>
              </a:rPr>
              <a:t>DoD Responsible AI Strategy </a:t>
            </a:r>
            <a:endParaRPr>
              <a:solidFill>
                <a:srgbClr val="8585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Arial"/>
              <a:buChar char="-"/>
            </a:pPr>
            <a:r>
              <a:rPr lang="de">
                <a:solidFill>
                  <a:srgbClr val="85858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France’s public </a:t>
            </a:r>
            <a:r>
              <a:rPr lang="de">
                <a:solidFill>
                  <a:srgbClr val="858585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 Defence strategy</a:t>
            </a:r>
            <a:r>
              <a:rPr lang="de">
                <a:solidFill>
                  <a:srgbClr val="85858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endParaRPr>
              <a:solidFill>
                <a:srgbClr val="8585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Arial"/>
              <a:buChar char="-"/>
            </a:pPr>
            <a:r>
              <a:rPr lang="de">
                <a:solidFill>
                  <a:srgbClr val="858585"/>
                </a:solidFill>
                <a:latin typeface="Arial"/>
                <a:ea typeface="Arial"/>
                <a:cs typeface="Arial"/>
                <a:sym typeface="Arial"/>
              </a:rPr>
              <a:t>The EU Artificial Intelligence Act (AI Act)</a:t>
            </a:r>
            <a:endParaRPr>
              <a:solidFill>
                <a:srgbClr val="8585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Arial"/>
              <a:buChar char="-"/>
            </a:pPr>
            <a:r>
              <a:rPr lang="de" sz="1300">
                <a:solidFill>
                  <a:srgbClr val="858585"/>
                </a:solidFill>
                <a:latin typeface="Arial"/>
                <a:ea typeface="Arial"/>
                <a:cs typeface="Arial"/>
                <a:sym typeface="Arial"/>
              </a:rPr>
              <a:t>Excludes military technology! </a:t>
            </a:r>
            <a:endParaRPr sz="1300">
              <a:solidFill>
                <a:srgbClr val="8585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7</a:t>
            </a:fld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4">
            <a:alphaModFix/>
          </a:blip>
          <a:srcRect l="6480"/>
          <a:stretch/>
        </p:blipFill>
        <p:spPr>
          <a:xfrm>
            <a:off x="4732375" y="1632475"/>
            <a:ext cx="4227851" cy="294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4732375" y="461845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Financial Times, 2023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311700" y="290800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Challenges for companies like Anduril on the European Defense Market?</a:t>
            </a:r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311700" y="25185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“With European investors significantly trailing the US in defense tech investment, Anduril’s success on the continent was all but assumed. Instead, they've struggled in Europe.” 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</a:pPr>
            <a:r>
              <a:rPr lang="de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Bergen et al. (2023)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8</a:t>
            </a:fld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4275600" y="904450"/>
            <a:ext cx="4394400" cy="3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 b="1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Entry </a:t>
            </a:r>
            <a:r>
              <a:rPr lang="de" sz="1500" b="1" dirty="0" err="1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Barriers</a:t>
            </a:r>
            <a:r>
              <a:rPr lang="de" sz="1500" b="1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e" sz="1500" b="1" dirty="0" err="1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Faced</a:t>
            </a:r>
            <a:r>
              <a:rPr lang="de" sz="1500" b="1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e" sz="1500" b="1" dirty="0" err="1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by</a:t>
            </a:r>
            <a:r>
              <a:rPr lang="de" sz="1500" b="1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Tech Leaders:</a:t>
            </a:r>
            <a:endParaRPr sz="1500" b="1" dirty="0">
              <a:solidFill>
                <a:srgbClr val="11111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Roboto"/>
              <a:buAutoNum type="romanUcPeriod"/>
            </a:pPr>
            <a:r>
              <a:rPr lang="de" sz="1300" dirty="0" err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Regulatory</a:t>
            </a:r>
            <a:r>
              <a:rPr lang="de" sz="13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 Compliance</a:t>
            </a:r>
            <a:endParaRPr sz="1300" dirty="0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Roboto"/>
              <a:buAutoNum type="romanUcPeriod"/>
            </a:pPr>
            <a:r>
              <a:rPr lang="de" sz="13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Data Privacy</a:t>
            </a:r>
            <a:endParaRPr sz="1300" dirty="0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Roboto"/>
              <a:buAutoNum type="romanUcPeriod"/>
            </a:pPr>
            <a:r>
              <a:rPr lang="de" sz="13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Long Sales </a:t>
            </a:r>
            <a:r>
              <a:rPr lang="de" sz="1300" dirty="0" err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Cycles</a:t>
            </a:r>
            <a:endParaRPr sz="1300" dirty="0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Roboto"/>
              <a:buAutoNum type="romanUcPeriod"/>
            </a:pPr>
            <a:r>
              <a:rPr lang="de" sz="13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European </a:t>
            </a:r>
            <a:r>
              <a:rPr lang="de" sz="1300" dirty="0" err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Procurement</a:t>
            </a:r>
            <a:r>
              <a:rPr lang="de" sz="13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 Systems</a:t>
            </a:r>
            <a:endParaRPr sz="1300" dirty="0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500" b="1" dirty="0" err="1">
                <a:solidFill>
                  <a:schemeClr val="dk1"/>
                </a:solidFill>
                <a:highlight>
                  <a:schemeClr val="lt1"/>
                </a:highlight>
              </a:rPr>
              <a:t>Moreover</a:t>
            </a:r>
            <a:r>
              <a:rPr lang="de" sz="1500" b="1" dirty="0">
                <a:solidFill>
                  <a:schemeClr val="dk1"/>
                </a:solidFill>
                <a:highlight>
                  <a:schemeClr val="lt1"/>
                </a:highlight>
              </a:rPr>
              <a:t>:</a:t>
            </a:r>
            <a:endParaRPr sz="1500" b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-"/>
            </a:pPr>
            <a:r>
              <a:rPr lang="de" sz="1300" dirty="0">
                <a:solidFill>
                  <a:srgbClr val="858585"/>
                </a:solidFill>
                <a:highlight>
                  <a:schemeClr val="lt1"/>
                </a:highlight>
              </a:rPr>
              <a:t>Countries </a:t>
            </a:r>
            <a:r>
              <a:rPr lang="de" sz="1300" dirty="0" err="1">
                <a:solidFill>
                  <a:srgbClr val="858585"/>
                </a:solidFill>
                <a:highlight>
                  <a:schemeClr val="lt1"/>
                </a:highlight>
              </a:rPr>
              <a:t>have</a:t>
            </a:r>
            <a:r>
              <a:rPr lang="de" sz="1300" dirty="0">
                <a:solidFill>
                  <a:srgbClr val="858585"/>
                </a:solidFill>
                <a:highlight>
                  <a:schemeClr val="lt1"/>
                </a:highlight>
              </a:rPr>
              <a:t> </a:t>
            </a:r>
            <a:r>
              <a:rPr lang="de" sz="1300" dirty="0" err="1">
                <a:solidFill>
                  <a:srgbClr val="858585"/>
                </a:solidFill>
                <a:highlight>
                  <a:schemeClr val="lt1"/>
                </a:highlight>
              </a:rPr>
              <a:t>smaller</a:t>
            </a:r>
            <a:r>
              <a:rPr lang="de" sz="1300" dirty="0">
                <a:solidFill>
                  <a:srgbClr val="858585"/>
                </a:solidFill>
                <a:highlight>
                  <a:schemeClr val="lt1"/>
                </a:highlight>
              </a:rPr>
              <a:t> </a:t>
            </a:r>
            <a:r>
              <a:rPr lang="de" sz="1300" dirty="0" err="1">
                <a:solidFill>
                  <a:srgbClr val="858585"/>
                </a:solidFill>
                <a:highlight>
                  <a:schemeClr val="lt1"/>
                </a:highlight>
              </a:rPr>
              <a:t>defense</a:t>
            </a:r>
            <a:r>
              <a:rPr lang="de" sz="1300" dirty="0">
                <a:solidFill>
                  <a:srgbClr val="858585"/>
                </a:solidFill>
                <a:highlight>
                  <a:schemeClr val="lt1"/>
                </a:highlight>
              </a:rPr>
              <a:t> </a:t>
            </a:r>
            <a:r>
              <a:rPr lang="de" sz="1300" dirty="0" err="1">
                <a:solidFill>
                  <a:srgbClr val="858585"/>
                </a:solidFill>
                <a:highlight>
                  <a:schemeClr val="lt1"/>
                </a:highlight>
              </a:rPr>
              <a:t>budgets</a:t>
            </a:r>
            <a:endParaRPr sz="1300" dirty="0">
              <a:solidFill>
                <a:srgbClr val="858585"/>
              </a:solidFill>
              <a:highlight>
                <a:schemeClr val="lt1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-"/>
            </a:pPr>
            <a:r>
              <a:rPr lang="de" sz="1300" dirty="0">
                <a:solidFill>
                  <a:srgbClr val="858585"/>
                </a:solidFill>
                <a:highlight>
                  <a:schemeClr val="lt1"/>
                </a:highlight>
              </a:rPr>
              <a:t>Different </a:t>
            </a:r>
            <a:r>
              <a:rPr lang="de" sz="1300" dirty="0" err="1">
                <a:solidFill>
                  <a:srgbClr val="858585"/>
                </a:solidFill>
                <a:highlight>
                  <a:schemeClr val="lt1"/>
                </a:highlight>
              </a:rPr>
              <a:t>security</a:t>
            </a:r>
            <a:r>
              <a:rPr lang="de" sz="1300" dirty="0">
                <a:solidFill>
                  <a:srgbClr val="858585"/>
                </a:solidFill>
                <a:highlight>
                  <a:schemeClr val="lt1"/>
                </a:highlight>
              </a:rPr>
              <a:t> </a:t>
            </a:r>
            <a:r>
              <a:rPr lang="de" sz="1300" dirty="0" err="1">
                <a:solidFill>
                  <a:srgbClr val="858585"/>
                </a:solidFill>
                <a:highlight>
                  <a:schemeClr val="lt1"/>
                </a:highlight>
              </a:rPr>
              <a:t>priorities</a:t>
            </a:r>
            <a:endParaRPr sz="1300" dirty="0">
              <a:solidFill>
                <a:srgbClr val="858585"/>
              </a:solidFill>
              <a:highlight>
                <a:schemeClr val="lt1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-"/>
            </a:pPr>
            <a:r>
              <a:rPr lang="de" sz="1300" dirty="0" err="1">
                <a:solidFill>
                  <a:srgbClr val="858585"/>
                </a:solidFill>
                <a:highlight>
                  <a:schemeClr val="lt1"/>
                </a:highlight>
              </a:rPr>
              <a:t>Rising</a:t>
            </a:r>
            <a:r>
              <a:rPr lang="de" sz="1300" dirty="0">
                <a:solidFill>
                  <a:srgbClr val="858585"/>
                </a:solidFill>
                <a:highlight>
                  <a:schemeClr val="lt1"/>
                </a:highlight>
              </a:rPr>
              <a:t> </a:t>
            </a:r>
            <a:r>
              <a:rPr lang="de" sz="1300" dirty="0" err="1">
                <a:solidFill>
                  <a:srgbClr val="858585"/>
                </a:solidFill>
                <a:highlight>
                  <a:schemeClr val="lt1"/>
                </a:highlight>
              </a:rPr>
              <a:t>concern</a:t>
            </a:r>
            <a:r>
              <a:rPr lang="de" sz="1300" dirty="0">
                <a:solidFill>
                  <a:srgbClr val="858585"/>
                </a:solidFill>
                <a:highlight>
                  <a:schemeClr val="lt1"/>
                </a:highlight>
              </a:rPr>
              <a:t> </a:t>
            </a:r>
            <a:r>
              <a:rPr lang="de" sz="1300" dirty="0" err="1">
                <a:solidFill>
                  <a:srgbClr val="858585"/>
                </a:solidFill>
                <a:highlight>
                  <a:schemeClr val="lt1"/>
                </a:highlight>
              </a:rPr>
              <a:t>about</a:t>
            </a:r>
            <a:r>
              <a:rPr lang="de" sz="1300" dirty="0">
                <a:solidFill>
                  <a:srgbClr val="858585"/>
                </a:solidFill>
                <a:highlight>
                  <a:schemeClr val="lt1"/>
                </a:highlight>
              </a:rPr>
              <a:t> </a:t>
            </a:r>
            <a:r>
              <a:rPr lang="de" sz="1300" dirty="0" err="1">
                <a:solidFill>
                  <a:srgbClr val="858585"/>
                </a:solidFill>
                <a:highlight>
                  <a:schemeClr val="lt1"/>
                </a:highlight>
              </a:rPr>
              <a:t>sovereignty</a:t>
            </a:r>
            <a:endParaRPr sz="1300" dirty="0">
              <a:solidFill>
                <a:srgbClr val="858585"/>
              </a:solidFill>
              <a:highlight>
                <a:schemeClr val="lt1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-"/>
            </a:pPr>
            <a:r>
              <a:rPr lang="de" sz="1300" dirty="0">
                <a:solidFill>
                  <a:srgbClr val="858585"/>
                </a:solidFill>
                <a:highlight>
                  <a:schemeClr val="lt1"/>
                </a:highlight>
              </a:rPr>
              <a:t>(Venture-) Capital </a:t>
            </a:r>
            <a:r>
              <a:rPr lang="de" sz="1300" dirty="0" err="1">
                <a:solidFill>
                  <a:srgbClr val="858585"/>
                </a:solidFill>
                <a:highlight>
                  <a:schemeClr val="lt1"/>
                </a:highlight>
              </a:rPr>
              <a:t>is</a:t>
            </a:r>
            <a:r>
              <a:rPr lang="de" sz="1300" dirty="0">
                <a:solidFill>
                  <a:srgbClr val="858585"/>
                </a:solidFill>
                <a:highlight>
                  <a:schemeClr val="lt1"/>
                </a:highlight>
              </a:rPr>
              <a:t> </a:t>
            </a:r>
            <a:r>
              <a:rPr lang="de" sz="1300" dirty="0" err="1">
                <a:solidFill>
                  <a:srgbClr val="858585"/>
                </a:solidFill>
                <a:highlight>
                  <a:schemeClr val="lt1"/>
                </a:highlight>
              </a:rPr>
              <a:t>missing</a:t>
            </a:r>
            <a:r>
              <a:rPr lang="de" sz="1300" dirty="0">
                <a:solidFill>
                  <a:srgbClr val="858585"/>
                </a:solidFill>
                <a:highlight>
                  <a:schemeClr val="lt1"/>
                </a:highlight>
              </a:rPr>
              <a:t> </a:t>
            </a:r>
            <a:r>
              <a:rPr lang="de" sz="1300" dirty="0" err="1">
                <a:solidFill>
                  <a:srgbClr val="858585"/>
                </a:solidFill>
                <a:highlight>
                  <a:schemeClr val="lt1"/>
                </a:highlight>
              </a:rPr>
              <a:t>for</a:t>
            </a:r>
            <a:r>
              <a:rPr lang="de" sz="1300" dirty="0">
                <a:solidFill>
                  <a:srgbClr val="858585"/>
                </a:solidFill>
                <a:highlight>
                  <a:schemeClr val="lt1"/>
                </a:highlight>
              </a:rPr>
              <a:t> </a:t>
            </a:r>
            <a:r>
              <a:rPr lang="de" sz="1300" dirty="0" err="1">
                <a:solidFill>
                  <a:srgbClr val="858585"/>
                </a:solidFill>
                <a:highlight>
                  <a:schemeClr val="lt1"/>
                </a:highlight>
              </a:rPr>
              <a:t>innovation</a:t>
            </a:r>
            <a:r>
              <a:rPr lang="de" sz="1300" dirty="0">
                <a:solidFill>
                  <a:srgbClr val="858585"/>
                </a:solidFill>
                <a:highlight>
                  <a:schemeClr val="lt1"/>
                </a:highlight>
              </a:rPr>
              <a:t> </a:t>
            </a:r>
            <a:endParaRPr sz="1300" dirty="0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500"/>
              <a:t>Conclusion:</a:t>
            </a:r>
            <a:endParaRPr sz="2500"/>
          </a:p>
        </p:txBody>
      </p:sp>
      <p:sp>
        <p:nvSpPr>
          <p:cNvPr id="155" name="Google Shape;155;p21"/>
          <p:cNvSpPr txBox="1"/>
          <p:nvPr/>
        </p:nvSpPr>
        <p:spPr>
          <a:xfrm>
            <a:off x="365425" y="1443475"/>
            <a:ext cx="70803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-"/>
            </a:pPr>
            <a:r>
              <a:rPr lang="de" sz="1300">
                <a:solidFill>
                  <a:srgbClr val="858585"/>
                </a:solidFill>
                <a:highlight>
                  <a:srgbClr val="FFFFFF"/>
                </a:highlight>
              </a:rPr>
              <a:t>When war broke out in Ukraine, Anduril expanded aggressively in Europe, expecting that countries’ interest in modernizing their militaries would translate into splurging on Silicon Valley’s latest wares - that has not come true. </a:t>
            </a:r>
            <a:endParaRPr sz="1300">
              <a:solidFill>
                <a:srgbClr val="858585"/>
              </a:solidFill>
              <a:highlight>
                <a:srgbClr val="FFFFFF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-"/>
            </a:pPr>
            <a:r>
              <a:rPr lang="de" sz="1300">
                <a:solidFill>
                  <a:srgbClr val="858585"/>
                </a:solidFill>
                <a:highlight>
                  <a:srgbClr val="FFFFFF"/>
                </a:highlight>
              </a:rPr>
              <a:t>A public debate about how we want to deal with AI in military use and warfare is missing.</a:t>
            </a:r>
            <a:endParaRPr sz="1300">
              <a:solidFill>
                <a:srgbClr val="858585"/>
              </a:solidFill>
              <a:highlight>
                <a:srgbClr val="FFFFFF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-"/>
            </a:pPr>
            <a:r>
              <a:rPr lang="de" sz="1300">
                <a:solidFill>
                  <a:srgbClr val="858585"/>
                </a:solidFill>
                <a:highlight>
                  <a:srgbClr val="FFFFFF"/>
                </a:highlight>
              </a:rPr>
              <a:t>US tech leaders like Anduril put the European defence market under pressure in the long term - the technology is once again faster than the political decisions around it. </a:t>
            </a:r>
            <a:endParaRPr sz="1300">
              <a:solidFill>
                <a:srgbClr val="858585"/>
              </a:solidFill>
              <a:highlight>
                <a:srgbClr val="FFFFFF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-"/>
            </a:pPr>
            <a:r>
              <a:rPr lang="de" sz="1300">
                <a:solidFill>
                  <a:srgbClr val="858585"/>
                </a:solidFill>
                <a:highlight>
                  <a:srgbClr val="FFFFFF"/>
                </a:highlight>
              </a:rPr>
              <a:t>Strategic and regulatory gaps must be filled - better sooner than later! </a:t>
            </a:r>
            <a:endParaRPr sz="1300">
              <a:solidFill>
                <a:srgbClr val="858585"/>
              </a:solidFill>
              <a:highlight>
                <a:srgbClr val="FFFFFF"/>
              </a:highlight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 l="-6609"/>
          <a:stretch/>
        </p:blipFill>
        <p:spPr>
          <a:xfrm>
            <a:off x="6638722" y="1443475"/>
            <a:ext cx="2505278" cy="37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>
            <a:off x="584700" y="3617800"/>
            <a:ext cx="6641700" cy="11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“War is the ultimate realization of modern technology”</a:t>
            </a:r>
            <a:endParaRPr sz="20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Roboto"/>
              <a:buChar char="-"/>
            </a:pPr>
            <a:r>
              <a:rPr lang="de" sz="13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Don DeLillo</a:t>
            </a:r>
            <a:endParaRPr sz="1300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761</Words>
  <Application>Microsoft Macintosh PowerPoint</Application>
  <PresentationFormat>On-screen Show (16:9)</PresentationFormat>
  <Paragraphs>121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Roboto</vt:lpstr>
      <vt:lpstr>Arial</vt:lpstr>
      <vt:lpstr>Merriweather</vt:lpstr>
      <vt:lpstr>Paradigm</vt:lpstr>
      <vt:lpstr>PowerPoint Presentation</vt:lpstr>
      <vt:lpstr>Timeline Anduril and US developments</vt:lpstr>
      <vt:lpstr>Transition from closed to open innovation systems?</vt:lpstr>
      <vt:lpstr>PowerPoint Presentation</vt:lpstr>
      <vt:lpstr>Anduril as forerunner of new (AI) startups in the defence industry?</vt:lpstr>
      <vt:lpstr>Challenges to unique traits of US military innovation?</vt:lpstr>
      <vt:lpstr>(Non-) existing frameworks:</vt:lpstr>
      <vt:lpstr>Challenges for companies like Anduril on the European Defense Market?</vt:lpstr>
      <vt:lpstr>Conclusion: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Tadday, Vincent (Stud. FASoS / Alumni FASoS)</cp:lastModifiedBy>
  <cp:revision>1</cp:revision>
  <dcterms:modified xsi:type="dcterms:W3CDTF">2024-01-27T08:24:12Z</dcterms:modified>
</cp:coreProperties>
</file>