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3"/>
  </p:notesMasterIdLst>
  <p:sldIdLst>
    <p:sldId id="281" r:id="rId2"/>
    <p:sldId id="297" r:id="rId3"/>
    <p:sldId id="294" r:id="rId4"/>
    <p:sldId id="293" r:id="rId5"/>
    <p:sldId id="270" r:id="rId6"/>
    <p:sldId id="274" r:id="rId7"/>
    <p:sldId id="272" r:id="rId8"/>
    <p:sldId id="278" r:id="rId9"/>
    <p:sldId id="302" r:id="rId10"/>
    <p:sldId id="301" r:id="rId11"/>
    <p:sldId id="283" r:id="rId12"/>
    <p:sldId id="284" r:id="rId13"/>
    <p:sldId id="279" r:id="rId14"/>
    <p:sldId id="285" r:id="rId15"/>
    <p:sldId id="286" r:id="rId16"/>
    <p:sldId id="290" r:id="rId17"/>
    <p:sldId id="291" r:id="rId18"/>
    <p:sldId id="288" r:id="rId19"/>
    <p:sldId id="300" r:id="rId20"/>
    <p:sldId id="298" r:id="rId21"/>
    <p:sldId id="303"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Main body" id="{CEAAC11D-5258-E04F-94B7-7DB05DD655CC}">
          <p14:sldIdLst>
            <p14:sldId id="281"/>
            <p14:sldId id="297"/>
            <p14:sldId id="294"/>
            <p14:sldId id="293"/>
            <p14:sldId id="270"/>
            <p14:sldId id="274"/>
            <p14:sldId id="272"/>
            <p14:sldId id="278"/>
            <p14:sldId id="302"/>
            <p14:sldId id="301"/>
            <p14:sldId id="283"/>
            <p14:sldId id="284"/>
            <p14:sldId id="279"/>
            <p14:sldId id="285"/>
            <p14:sldId id="286"/>
            <p14:sldId id="290"/>
            <p14:sldId id="291"/>
            <p14:sldId id="288"/>
            <p14:sldId id="300"/>
            <p14:sldId id="298"/>
            <p14:sldId id="303"/>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78"/>
    <p:restoredTop sz="96322"/>
  </p:normalViewPr>
  <p:slideViewPr>
    <p:cSldViewPr snapToGrid="0">
      <p:cViewPr varScale="1">
        <p:scale>
          <a:sx n="171" d="100"/>
          <a:sy n="171" d="100"/>
        </p:scale>
        <p:origin x="76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Thanks to Dr Tim Street, SYP UK</a:t>
            </a:r>
          </a:p>
          <a:p>
            <a:pPr marL="158750" indent="0">
              <a:buNone/>
            </a:pPr>
            <a:r>
              <a:rPr lang="en-GB" dirty="0"/>
              <a:t>Or how we can help but won’t necessarily use AI to reduce nuclear risk: complementary innovations, human implementation, data sharing</a:t>
            </a:r>
          </a:p>
          <a:p>
            <a:pPr marL="158750" indent="0">
              <a:buNone/>
            </a:pPr>
            <a:r>
              <a:rPr lang="en-GB" dirty="0"/>
              <a:t>What I will talk about, what I will not talk about</a:t>
            </a:r>
          </a:p>
          <a:p>
            <a:pPr marL="158750" indent="0">
              <a:buNone/>
            </a:pPr>
            <a:endParaRPr lang="en-GB" dirty="0"/>
          </a:p>
          <a:p>
            <a:pPr marL="158750" indent="0">
              <a:buNone/>
            </a:pPr>
            <a:r>
              <a:rPr lang="en-GB" dirty="0"/>
              <a:t>7th Annual Student/Young Pugwash Conference</a:t>
            </a:r>
          </a:p>
          <a:p>
            <a:pPr marL="158750" indent="0">
              <a:buNone/>
            </a:pPr>
            <a:endParaRPr lang="en-GB" dirty="0"/>
          </a:p>
          <a:p>
            <a:pPr marL="158750" indent="0">
              <a:buNone/>
            </a:pPr>
            <a:r>
              <a:rPr lang="en-GB" dirty="0"/>
              <a:t>January 27, 2024</a:t>
            </a:r>
          </a:p>
          <a:p>
            <a:pPr marL="158750" indent="0">
              <a:buNone/>
            </a:pPr>
            <a:endParaRPr lang="en-GB" dirty="0"/>
          </a:p>
          <a:p>
            <a:pPr marL="158750" indent="0">
              <a:buNone/>
            </a:pPr>
            <a:endParaRPr lang="en-CH" dirty="0"/>
          </a:p>
        </p:txBody>
      </p:sp>
    </p:spTree>
    <p:extLst>
      <p:ext uri="{BB962C8B-B14F-4D97-AF65-F5344CB8AC3E}">
        <p14:creationId xmlns:p14="http://schemas.microsoft.com/office/powerpoint/2010/main" val="1962651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New research from Pacific Northwest National Laboratory (PNNL) uses machine learning, data analytics, and artificial reasoning to make threat detection and forensic analysis in the nuclear domain easier and faster. By combining these computer techniques with expertise in </a:t>
            </a:r>
            <a:r>
              <a:rPr lang="en-GB" dirty="0" err="1"/>
              <a:t>nonproliferation</a:t>
            </a:r>
            <a:r>
              <a:rPr lang="en-GB" dirty="0"/>
              <a:t> and safeguards, PNNL works to discover innovative methods by conducting research and turning the research into actionable real-world solutions.</a:t>
            </a:r>
          </a:p>
          <a:p>
            <a:r>
              <a:rPr lang="en-GB" dirty="0"/>
              <a:t>detect early warnings of emerging nuclear weapons programs through characterization of weapons-usable capabilities and/or consideration of advances in civilian, dual-use, and weapons-related nuclear science and technology, and through detection of the intent to change from civilian energy use to weapons use.</a:t>
            </a:r>
            <a:endParaRPr lang="en-CH" dirty="0"/>
          </a:p>
        </p:txBody>
      </p:sp>
    </p:spTree>
    <p:extLst>
      <p:ext uri="{BB962C8B-B14F-4D97-AF65-F5344CB8AC3E}">
        <p14:creationId xmlns:p14="http://schemas.microsoft.com/office/powerpoint/2010/main" val="297517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227E-1C96-ACD5-1DE6-D04583873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BEF19-FA13-B4FD-2C27-83CAA736651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950FA41-CB6E-7E6A-B228-F152274A1121}"/>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https://</a:t>
            </a:r>
            <a:r>
              <a:rPr lang="en-GB" dirty="0" err="1"/>
              <a:t>forum.effectivealtruism.org</a:t>
            </a:r>
            <a:r>
              <a:rPr lang="en-GB" dirty="0"/>
              <a:t>/posts/BGFk3fZF36i7kpwWM/artificial-intelligence-and-nuclear-command-control-and-1</a:t>
            </a:r>
            <a:endParaRPr lang="en-CH" dirty="0"/>
          </a:p>
        </p:txBody>
      </p:sp>
    </p:spTree>
    <p:extLst>
      <p:ext uri="{BB962C8B-B14F-4D97-AF65-F5344CB8AC3E}">
        <p14:creationId xmlns:p14="http://schemas.microsoft.com/office/powerpoint/2010/main" val="381902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800" b="0" i="0" u="none" strike="noStrike" dirty="0">
                <a:solidFill>
                  <a:srgbClr val="000000"/>
                </a:solidFill>
                <a:effectLst/>
                <a:latin typeface="Arial" panose="020B0604020202020204" pitchFamily="34" charset="0"/>
              </a:rPr>
              <a:t>The use of AI in </a:t>
            </a:r>
            <a:r>
              <a:rPr lang="en-GB" sz="1800" b="1" i="0" u="none" strike="noStrike" dirty="0">
                <a:solidFill>
                  <a:srgbClr val="000000"/>
                </a:solidFill>
                <a:effectLst/>
                <a:latin typeface="Arial" panose="020B0604020202020204" pitchFamily="34" charset="0"/>
              </a:rPr>
              <a:t>enhancing tracking detectors</a:t>
            </a:r>
            <a:r>
              <a:rPr lang="en-GB" sz="1800" b="0" i="0" u="none" strike="noStrike" dirty="0">
                <a:solidFill>
                  <a:srgbClr val="000000"/>
                </a:solidFill>
                <a:effectLst/>
                <a:latin typeface="Arial" panose="020B0604020202020204" pitchFamily="34" charset="0"/>
              </a:rPr>
              <a:t> and </a:t>
            </a:r>
            <a:r>
              <a:rPr lang="en-GB" sz="1800" b="1" i="0" u="none" strike="noStrike" dirty="0">
                <a:solidFill>
                  <a:srgbClr val="000000"/>
                </a:solidFill>
                <a:effectLst/>
                <a:latin typeface="Arial" panose="020B0604020202020204" pitchFamily="34" charset="0"/>
              </a:rPr>
              <a:t>UAVs for radiation detection</a:t>
            </a:r>
            <a:r>
              <a:rPr lang="en-GB" sz="1800" b="0" i="0" u="none" strike="noStrike" dirty="0">
                <a:solidFill>
                  <a:srgbClr val="000000"/>
                </a:solidFill>
                <a:effectLst/>
                <a:latin typeface="Arial" panose="020B0604020202020204" pitchFamily="34" charset="0"/>
              </a:rPr>
              <a:t> can be considered as part of </a:t>
            </a:r>
            <a:r>
              <a:rPr lang="en-GB" sz="1800" b="1" i="0" u="none" strike="noStrike" dirty="0">
                <a:solidFill>
                  <a:srgbClr val="000000"/>
                </a:solidFill>
                <a:effectLst/>
                <a:latin typeface="Arial" panose="020B0604020202020204" pitchFamily="34" charset="0"/>
              </a:rPr>
              <a:t>monitoring nuclear materials</a:t>
            </a:r>
          </a:p>
          <a:p>
            <a:endParaRPr lang="en-CH" dirty="0"/>
          </a:p>
        </p:txBody>
      </p:sp>
    </p:spTree>
    <p:extLst>
      <p:ext uri="{BB962C8B-B14F-4D97-AF65-F5344CB8AC3E}">
        <p14:creationId xmlns:p14="http://schemas.microsoft.com/office/powerpoint/2010/main" val="255585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198249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a. international bodies, </a:t>
            </a:r>
          </a:p>
          <a:p>
            <a:pPr marL="158750" indent="0">
              <a:buNone/>
            </a:pPr>
            <a:r>
              <a:rPr lang="en-GB" dirty="0"/>
              <a:t>b. national governments, </a:t>
            </a:r>
          </a:p>
          <a:p>
            <a:pPr marL="457200" indent="-298450"/>
            <a:r>
              <a:rPr lang="en-GB" dirty="0"/>
              <a:t>National governments could focus on </a:t>
            </a:r>
            <a:r>
              <a:rPr lang="en-GB" b="1" dirty="0"/>
              <a:t>the integration of AI in nuclear system design and operation </a:t>
            </a:r>
            <a:r>
              <a:rPr lang="en-GB" dirty="0"/>
              <a:t>to enhance safety, reliability, and efficiency</a:t>
            </a:r>
          </a:p>
          <a:p>
            <a:pPr marL="158750" indent="0">
              <a:buNone/>
            </a:pPr>
            <a:r>
              <a:rPr lang="en-GB" dirty="0"/>
              <a:t>c. civil society to ensure AI contributes positively to global peace and security efforts in the nuclear domain. </a:t>
            </a:r>
          </a:p>
          <a:p>
            <a:pPr marL="457200" indent="-298450"/>
            <a:r>
              <a:rPr lang="en-GB" dirty="0"/>
              <a:t>Civil society organizations can advocate for </a:t>
            </a:r>
            <a:r>
              <a:rPr lang="en-GB" b="1" dirty="0"/>
              <a:t>the responsible and ethical use of AI</a:t>
            </a:r>
            <a:r>
              <a:rPr lang="en-GB" dirty="0"/>
              <a:t> in nuclear technologies, emphasizing </a:t>
            </a:r>
            <a:r>
              <a:rPr lang="en-GB" b="1" dirty="0"/>
              <a:t>safety and risk reduction</a:t>
            </a:r>
            <a:r>
              <a:rPr lang="en-GB" dirty="0"/>
              <a:t>.</a:t>
            </a:r>
          </a:p>
          <a:p>
            <a:pPr marL="158750" indent="0">
              <a:buNone/>
            </a:pPr>
            <a:endParaRPr lang="en-CH" dirty="0"/>
          </a:p>
        </p:txBody>
      </p:sp>
    </p:spTree>
    <p:extLst>
      <p:ext uri="{BB962C8B-B14F-4D97-AF65-F5344CB8AC3E}">
        <p14:creationId xmlns:p14="http://schemas.microsoft.com/office/powerpoint/2010/main" val="51624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0E66A-4DB4-9CF8-12C7-9975AD609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36047-84BF-BF71-D929-0217F80999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A639C5-9004-4082-069D-30EC37D93C4D}"/>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https://</a:t>
            </a:r>
            <a:r>
              <a:rPr lang="en-GB" dirty="0" err="1"/>
              <a:t>www.sipri.org</a:t>
            </a:r>
            <a:r>
              <a:rPr lang="en-GB" dirty="0"/>
              <a:t>/sites/default/files/2020-06/artificial_intelligence_strategic_stability_and_nuclear_risk.pdf </a:t>
            </a:r>
            <a:endParaRPr lang="en-CH" dirty="0"/>
          </a:p>
          <a:p>
            <a:endParaRPr lang="en-CH" dirty="0"/>
          </a:p>
        </p:txBody>
      </p:sp>
    </p:spTree>
    <p:extLst>
      <p:ext uri="{BB962C8B-B14F-4D97-AF65-F5344CB8AC3E}">
        <p14:creationId xmlns:p14="http://schemas.microsoft.com/office/powerpoint/2010/main" val="75671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1AE03-AC3A-FEC4-A18E-736E895B6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2A885-6DD6-3DB8-321C-1664DF3940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D660849-4745-14D1-EBD5-00DE26A3805B}"/>
              </a:ext>
            </a:extLst>
          </p:cNvPr>
          <p:cNvSpPr>
            <a:spLocks noGrp="1"/>
          </p:cNvSpPr>
          <p:nvPr>
            <p:ph type="body" idx="1"/>
          </p:nvPr>
        </p:nvSpPr>
        <p:spPr/>
        <p:txBody>
          <a:bodyPr/>
          <a:lstStyle/>
          <a:p>
            <a:r>
              <a:rPr lang="en-GB" dirty="0"/>
              <a:t>https://</a:t>
            </a:r>
            <a:r>
              <a:rPr lang="en-GB" dirty="0" err="1"/>
              <a:t>fas.org</a:t>
            </a:r>
            <a:r>
              <a:rPr lang="en-GB" dirty="0"/>
              <a:t>/initiative/status-world-nuclear-forces/</a:t>
            </a:r>
            <a:endParaRPr lang="en-CH" dirty="0"/>
          </a:p>
        </p:txBody>
      </p:sp>
    </p:spTree>
    <p:extLst>
      <p:ext uri="{BB962C8B-B14F-4D97-AF65-F5344CB8AC3E}">
        <p14:creationId xmlns:p14="http://schemas.microsoft.com/office/powerpoint/2010/main" val="108918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https://</a:t>
            </a:r>
            <a:r>
              <a:rPr lang="en-GB" dirty="0" err="1"/>
              <a:t>www.nti.org</a:t>
            </a:r>
            <a:r>
              <a:rPr lang="en-GB" dirty="0"/>
              <a:t>/analysis/articles/assessing-and-managing-the-benefits-and-risks-of-artificial-intelligence-in-nuclear-weapon-systems/</a:t>
            </a:r>
            <a:endParaRPr lang="en-CH" dirty="0"/>
          </a:p>
        </p:txBody>
      </p:sp>
    </p:spTree>
    <p:extLst>
      <p:ext uri="{BB962C8B-B14F-4D97-AF65-F5344CB8AC3E}">
        <p14:creationId xmlns:p14="http://schemas.microsoft.com/office/powerpoint/2010/main" val="369952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https://</a:t>
            </a:r>
            <a:r>
              <a:rPr lang="en-GB" dirty="0" err="1"/>
              <a:t>www.sipri.org</a:t>
            </a:r>
            <a:r>
              <a:rPr lang="en-GB" dirty="0"/>
              <a:t>/sites/default/files/2020-06/artificial_intelligence_strategic_stability_and_nuclear_risk.pdf </a:t>
            </a:r>
            <a:endParaRPr lang="en-CH" dirty="0"/>
          </a:p>
          <a:p>
            <a:endParaRPr lang="en-CH" dirty="0"/>
          </a:p>
        </p:txBody>
      </p:sp>
    </p:spTree>
    <p:extLst>
      <p:ext uri="{BB962C8B-B14F-4D97-AF65-F5344CB8AC3E}">
        <p14:creationId xmlns:p14="http://schemas.microsoft.com/office/powerpoint/2010/main" val="96768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A6A63-8FB7-83E2-E362-07844106F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C39A6-D4FC-9B2D-3228-5F1E33B04F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B24F270-121E-5484-609B-6CCC28A049CB}"/>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https://</a:t>
            </a:r>
            <a:r>
              <a:rPr lang="en-GB" dirty="0" err="1"/>
              <a:t>www.sipri.org</a:t>
            </a:r>
            <a:r>
              <a:rPr lang="en-GB" dirty="0"/>
              <a:t>/sites/default/files/2020-06/artificial_intelligence_strategic_stability_and_nuclear_risk.pdf </a:t>
            </a:r>
            <a:endParaRPr lang="en-CH" dirty="0"/>
          </a:p>
          <a:p>
            <a:endParaRPr lang="en-CH" dirty="0"/>
          </a:p>
        </p:txBody>
      </p:sp>
    </p:spTree>
    <p:extLst>
      <p:ext uri="{BB962C8B-B14F-4D97-AF65-F5344CB8AC3E}">
        <p14:creationId xmlns:p14="http://schemas.microsoft.com/office/powerpoint/2010/main" val="241949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https://</a:t>
            </a:r>
            <a:r>
              <a:rPr lang="en-GB" dirty="0" err="1"/>
              <a:t>www.nti.org</a:t>
            </a:r>
            <a:r>
              <a:rPr lang="en-GB" dirty="0"/>
              <a:t>/analysis/articles/assessing-and-managing-the-benefits-and-risks-of-artificial-intelligence-in-nuclear-weapon-systems/</a:t>
            </a:r>
            <a:endParaRPr lang="en-CH" dirty="0"/>
          </a:p>
        </p:txBody>
      </p:sp>
    </p:spTree>
    <p:extLst>
      <p:ext uri="{BB962C8B-B14F-4D97-AF65-F5344CB8AC3E}">
        <p14:creationId xmlns:p14="http://schemas.microsoft.com/office/powerpoint/2010/main" val="353943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E9C62-AE7F-01CA-5077-791D70450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690E5-CEB6-79B2-6083-B9CB13FA3A5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8DA466-6A72-E142-81D5-40C59E1C41DC}"/>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Source: Adapted from Artificial Intelligence and Nuclear Command, Control, &amp; Communications: The Risks of Integration, by Peter Rautenbach</a:t>
            </a:r>
            <a:endParaRPr lang="en-CH" dirty="0"/>
          </a:p>
        </p:txBody>
      </p:sp>
    </p:spTree>
    <p:extLst>
      <p:ext uri="{BB962C8B-B14F-4D97-AF65-F5344CB8AC3E}">
        <p14:creationId xmlns:p14="http://schemas.microsoft.com/office/powerpoint/2010/main" val="408700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315638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b="1" u="sng" dirty="0"/>
              <a:t>Detecting Nuclear Program</a:t>
            </a:r>
          </a:p>
          <a:p>
            <a:r>
              <a:rPr lang="en-GB" dirty="0"/>
              <a:t>AI, ML, and deep learning are being integrated into the nuclear industry to </a:t>
            </a:r>
            <a:r>
              <a:rPr lang="en-GB" b="1" dirty="0"/>
              <a:t>renovate operation systems</a:t>
            </a:r>
            <a:r>
              <a:rPr lang="en-GB" dirty="0"/>
              <a:t>, including </a:t>
            </a:r>
            <a:r>
              <a:rPr lang="en-GB" b="1" dirty="0"/>
              <a:t>advanced manufacturing techniques​</a:t>
            </a:r>
          </a:p>
          <a:p>
            <a:r>
              <a:rPr lang="en-GB" dirty="0"/>
              <a:t>Larger-scale AI applications are advancing high-energy physics, enhancing the capacity of hadron accelerators and </a:t>
            </a:r>
            <a:r>
              <a:rPr lang="en-GB" b="1" dirty="0"/>
              <a:t>improving tracking detectors in nuclear facilities​</a:t>
            </a:r>
          </a:p>
          <a:p>
            <a:pPr marL="158750" indent="0">
              <a:buNone/>
            </a:pPr>
            <a:r>
              <a:rPr lang="en-GB" b="1" u="sng" dirty="0"/>
              <a:t>Reducing accidental or unauthorized nuclear weapons use</a:t>
            </a:r>
          </a:p>
          <a:p>
            <a:pPr marL="457200" indent="-298450"/>
            <a:r>
              <a:rPr lang="en-GB" b="0" u="none" strike="sngStrike" dirty="0"/>
              <a:t>AI is utilized in radiotherapy for cancer treatment, which indirectly contributes to the safety and precision in the medical use of nuclear technology</a:t>
            </a:r>
          </a:p>
          <a:p>
            <a:pPr marL="457200" indent="-298450"/>
            <a:r>
              <a:rPr lang="en-GB" b="0" u="none" dirty="0"/>
              <a:t>AI, ML, and deep learning are applied in </a:t>
            </a:r>
            <a:r>
              <a:rPr lang="en-GB" b="1" u="none" dirty="0"/>
              <a:t>renovating operation systems and maintenance systems</a:t>
            </a:r>
            <a:r>
              <a:rPr lang="en-GB" b="0" u="none" dirty="0"/>
              <a:t>, indirectly contributing to </a:t>
            </a:r>
            <a:r>
              <a:rPr lang="en-GB" b="1" u="none" dirty="0"/>
              <a:t>reducing the risk of accidental or unauthorized </a:t>
            </a:r>
            <a:r>
              <a:rPr lang="en-GB" b="0" u="none" dirty="0"/>
              <a:t>nuclear weapons use</a:t>
            </a:r>
            <a:endParaRPr lang="en-CH" b="0" u="none" dirty="0"/>
          </a:p>
        </p:txBody>
      </p:sp>
    </p:spTree>
    <p:extLst>
      <p:ext uri="{BB962C8B-B14F-4D97-AF65-F5344CB8AC3E}">
        <p14:creationId xmlns:p14="http://schemas.microsoft.com/office/powerpoint/2010/main" val="226721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s://www.technologyreview.com/2023/06/06/1074077/to-avoid-ai-doom-learn-from-nuclear-safety/"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hyperlink" Target="https://www.ncbi.nlm.nih.gov/pmc/articles/PMC9988575/"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ncbi.nlm.nih.gov/pmc/articles/PMC9988575/" TargetMode="External"/><Relationship Id="rId3" Type="http://schemas.openxmlformats.org/officeDocument/2006/relationships/image" Target="../media/image20.png"/><Relationship Id="rId7" Type="http://schemas.openxmlformats.org/officeDocument/2006/relationships/hyperlink" Target="https://www.pnnl.gov/news-media/detecting-nuclear-threats-artificial-reasoning"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hyperlink" Target="https://thebulletin.org/premium/2023-09/ai-and-atoms-how-artificial-intelligence-is-revolutionizing-nuclear-material/"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hyperlink" Target="https://www.qeh.ox.ac.uk/sites/default/files/2023-08/DigDiploROxWP6.pdf"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hyperlink" Target="https://www.science.org/doi/10.1126/science.ade9097"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www.bbvaopenmind.com/en/technology/artificial-intelligence/nuclear-ai-pioneering-the-future-of-nuclear-technology/" TargetMode="External"/><Relationship Id="rId5" Type="http://schemas.openxmlformats.org/officeDocument/2006/relationships/hyperlink" Target="https://www-pub.iaea.org/MTCD/Publications/PDF/ART-INTweb.pdf"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sipri.org/sites/default/files/2020-06/artificial_intelligence_strategic_stability_and_nuclear_risk.pdf"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councilonstrategicrisks.org/analysis/reports/nuclear-decision-making-and-risk-reduction-in-an-era-of-technological-complexity/" TargetMode="External"/><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sipri.org/sites/default/files/2020-06/artificial_intelligence_strategic_stability_and_nuclear_risk.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thebulletin.org/2023/02/keeping-humans-in-the-loop-is-not-enough-to-make-ai-safe-for-nuclear-weapo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pectator.co.uk/article/the-age-of-ai-diplomacy/" TargetMode="External"/><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BE9B2-F7D8-AEB4-BD7C-66820FB6C7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 y="535459"/>
            <a:ext cx="9143822" cy="4072660"/>
          </a:xfrm>
          <a:prstGeom prst="rect">
            <a:avLst/>
          </a:prstGeom>
        </p:spPr>
      </p:pic>
      <p:pic>
        <p:nvPicPr>
          <p:cNvPr id="5122" name="Picture 2" descr="a game of snakes and ladders with explosions as the bad outcomes">
            <a:extLst>
              <a:ext uri="{FF2B5EF4-FFF2-40B4-BE49-F238E27FC236}">
                <a16:creationId xmlns:a16="http://schemas.microsoft.com/office/drawing/2014/main" id="{F8BEE450-2745-217F-752B-A8D4E93CDB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0" y="535381"/>
            <a:ext cx="4001632" cy="4043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9AE58E-0E0C-BD1B-1160-CC75442C5FD8}"/>
              </a:ext>
            </a:extLst>
          </p:cNvPr>
          <p:cNvSpPr txBox="1"/>
          <p:nvPr/>
        </p:nvSpPr>
        <p:spPr>
          <a:xfrm>
            <a:off x="4001632" y="4608041"/>
            <a:ext cx="4572000" cy="246221"/>
          </a:xfrm>
          <a:prstGeom prst="rect">
            <a:avLst/>
          </a:prstGeom>
          <a:noFill/>
        </p:spPr>
        <p:txBody>
          <a:bodyPr wrap="square">
            <a:spAutoFit/>
          </a:bodyPr>
          <a:lstStyle/>
          <a:p>
            <a:pPr algn="r" fontAlgn="base"/>
            <a:r>
              <a:rPr lang="en-GB" sz="1000" b="0" i="0" cap="all" dirty="0">
                <a:solidFill>
                  <a:srgbClr val="616568"/>
                </a:solidFill>
                <a:effectLst/>
                <a:latin typeface="inherit"/>
              </a:rPr>
              <a:t>Image: </a:t>
            </a:r>
            <a:r>
              <a:rPr lang="en-GB" sz="1000" b="0" i="0" cap="all" dirty="0">
                <a:solidFill>
                  <a:srgbClr val="616568"/>
                </a:solidFill>
                <a:effectLst/>
                <a:latin typeface="inherit"/>
                <a:hlinkClick r:id="rId5"/>
              </a:rPr>
              <a:t>STEPHANIE ARNETT/MITTR | ENVATO</a:t>
            </a:r>
            <a:endParaRPr lang="en-GB" sz="1000" b="0" i="0" dirty="0">
              <a:solidFill>
                <a:srgbClr val="111111"/>
              </a:solidFill>
              <a:effectLst/>
              <a:latin typeface="inherit"/>
            </a:endParaRPr>
          </a:p>
        </p:txBody>
      </p:sp>
      <p:sp>
        <p:nvSpPr>
          <p:cNvPr id="6" name="TextBox 5">
            <a:extLst>
              <a:ext uri="{FF2B5EF4-FFF2-40B4-BE49-F238E27FC236}">
                <a16:creationId xmlns:a16="http://schemas.microsoft.com/office/drawing/2014/main" id="{677219AE-23EB-3CA2-0394-11D4342C44FE}"/>
              </a:ext>
            </a:extLst>
          </p:cNvPr>
          <p:cNvSpPr txBox="1"/>
          <p:nvPr/>
        </p:nvSpPr>
        <p:spPr>
          <a:xfrm>
            <a:off x="1247870" y="3538224"/>
            <a:ext cx="3034419" cy="707886"/>
          </a:xfrm>
          <a:prstGeom prst="rect">
            <a:avLst/>
          </a:prstGeom>
          <a:noFill/>
        </p:spPr>
        <p:txBody>
          <a:bodyPr wrap="square">
            <a:spAutoFit/>
          </a:bodyPr>
          <a:lstStyle/>
          <a:p>
            <a:pPr algn="ctr" fontAlgn="base"/>
            <a:r>
              <a:rPr lang="en-GB" sz="1000" b="0" i="0" cap="all" dirty="0">
                <a:solidFill>
                  <a:srgbClr val="616568"/>
                </a:solidFill>
                <a:effectLst/>
                <a:latin typeface="inherit"/>
              </a:rPr>
              <a:t>Joel Christoph</a:t>
            </a:r>
          </a:p>
          <a:p>
            <a:pPr algn="ctr" fontAlgn="base"/>
            <a:r>
              <a:rPr lang="en-GB" sz="1000" cap="all" dirty="0">
                <a:solidFill>
                  <a:srgbClr val="616568"/>
                </a:solidFill>
                <a:latin typeface="inherit"/>
              </a:rPr>
              <a:t>PhD researcher</a:t>
            </a:r>
          </a:p>
          <a:p>
            <a:pPr algn="ctr" fontAlgn="base"/>
            <a:r>
              <a:rPr lang="en-GB" sz="1000" cap="all" dirty="0" err="1">
                <a:solidFill>
                  <a:srgbClr val="616568"/>
                </a:solidFill>
                <a:latin typeface="inherit"/>
              </a:rPr>
              <a:t>Eui</a:t>
            </a:r>
            <a:r>
              <a:rPr lang="en-GB" sz="1000" cap="all" dirty="0">
                <a:solidFill>
                  <a:srgbClr val="616568"/>
                </a:solidFill>
                <a:latin typeface="inherit"/>
              </a:rPr>
              <a:t> (Florence, </a:t>
            </a:r>
            <a:r>
              <a:rPr lang="en-GB" sz="1000" cap="all" dirty="0" err="1">
                <a:solidFill>
                  <a:srgbClr val="616568"/>
                </a:solidFill>
                <a:latin typeface="inherit"/>
              </a:rPr>
              <a:t>italy</a:t>
            </a:r>
            <a:r>
              <a:rPr lang="en-GB" sz="1000" cap="all" dirty="0">
                <a:solidFill>
                  <a:srgbClr val="616568"/>
                </a:solidFill>
                <a:latin typeface="inherit"/>
              </a:rPr>
              <a:t>)</a:t>
            </a:r>
            <a:endParaRPr lang="en-GB" sz="1000" b="0" i="0" cap="all" dirty="0">
              <a:solidFill>
                <a:srgbClr val="616568"/>
              </a:solidFill>
              <a:effectLst/>
              <a:latin typeface="inherit"/>
            </a:endParaRPr>
          </a:p>
          <a:p>
            <a:pPr algn="ctr" fontAlgn="base"/>
            <a:r>
              <a:rPr lang="en-GB" sz="1000" cap="all" dirty="0" err="1">
                <a:solidFill>
                  <a:srgbClr val="616568"/>
                </a:solidFill>
                <a:latin typeface="inherit"/>
              </a:rPr>
              <a:t>Joel.Christoph@eui.eu</a:t>
            </a:r>
            <a:endParaRPr lang="en-GB" sz="1000" b="0" i="0" dirty="0">
              <a:solidFill>
                <a:srgbClr val="111111"/>
              </a:solidFill>
              <a:effectLst/>
              <a:latin typeface="inherit"/>
            </a:endParaRPr>
          </a:p>
        </p:txBody>
      </p:sp>
      <p:sp>
        <p:nvSpPr>
          <p:cNvPr id="2" name="Slide Number Placeholder 1">
            <a:extLst>
              <a:ext uri="{FF2B5EF4-FFF2-40B4-BE49-F238E27FC236}">
                <a16:creationId xmlns:a16="http://schemas.microsoft.com/office/drawing/2014/main" id="{A9837A97-375B-1EB4-8DD0-7484E6FC49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a:t>
            </a:fld>
            <a:endParaRPr lang="en-GB"/>
          </a:p>
        </p:txBody>
      </p:sp>
    </p:spTree>
    <p:extLst>
      <p:ext uri="{BB962C8B-B14F-4D97-AF65-F5344CB8AC3E}">
        <p14:creationId xmlns:p14="http://schemas.microsoft.com/office/powerpoint/2010/main" val="101701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game of snakes and ladders with explosions as the bad outcomes">
            <a:extLst>
              <a:ext uri="{FF2B5EF4-FFF2-40B4-BE49-F238E27FC236}">
                <a16:creationId xmlns:a16="http://schemas.microsoft.com/office/drawing/2014/main" id="{9FB26D18-0B66-6E20-5FA1-137A44A57422}"/>
              </a:ext>
            </a:extLst>
          </p:cNvPr>
          <p:cNvPicPr>
            <a:picLocks noChangeAspect="1" noChangeArrowheads="1"/>
          </p:cNvPicPr>
          <p:nvPr/>
        </p:nvPicPr>
        <p:blipFill>
          <a:blip r:embed="rId3" cstate="email">
            <a:alphaModFix amt="20000"/>
            <a:extLst>
              <a:ext uri="{28A0092B-C50C-407E-A947-70E740481C1C}">
                <a14:useLocalDpi xmlns:a14="http://schemas.microsoft.com/office/drawing/2010/main"/>
              </a:ext>
            </a:extLst>
          </a:blip>
          <a:srcRect/>
          <a:stretch>
            <a:fillRect/>
          </a:stretch>
        </p:blipFill>
        <p:spPr bwMode="auto">
          <a:xfrm>
            <a:off x="1588" y="0"/>
            <a:ext cx="91408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32FC84-5126-BFB3-56B2-7F1FC6BBCBE4}"/>
              </a:ext>
            </a:extLst>
          </p:cNvPr>
          <p:cNvSpPr>
            <a:spLocks noGrp="1"/>
          </p:cNvSpPr>
          <p:nvPr>
            <p:ph type="title"/>
          </p:nvPr>
        </p:nvSpPr>
        <p:spPr>
          <a:xfrm>
            <a:off x="311700" y="1882350"/>
            <a:ext cx="8520600" cy="841800"/>
          </a:xfrm>
        </p:spPr>
        <p:txBody>
          <a:bodyPr/>
          <a:lstStyle/>
          <a:p>
            <a:r>
              <a:rPr lang="en-CH" dirty="0"/>
              <a:t>OK.</a:t>
            </a:r>
          </a:p>
        </p:txBody>
      </p:sp>
      <p:sp>
        <p:nvSpPr>
          <p:cNvPr id="3" name="Title 1">
            <a:extLst>
              <a:ext uri="{FF2B5EF4-FFF2-40B4-BE49-F238E27FC236}">
                <a16:creationId xmlns:a16="http://schemas.microsoft.com/office/drawing/2014/main" id="{A84A7B86-DF59-3204-8D6C-CDDC3C5B9E8A}"/>
              </a:ext>
            </a:extLst>
          </p:cNvPr>
          <p:cNvSpPr txBox="1">
            <a:spLocks/>
          </p:cNvSpPr>
          <p:nvPr/>
        </p:nvSpPr>
        <p:spPr>
          <a:xfrm>
            <a:off x="623400" y="2571750"/>
            <a:ext cx="8520600" cy="841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CH" dirty="0"/>
              <a:t>So how can risks </a:t>
            </a:r>
            <a:r>
              <a:rPr lang="en-CH" i="1" dirty="0"/>
              <a:t>decrease</a:t>
            </a:r>
            <a:r>
              <a:rPr lang="en-CH" dirty="0"/>
              <a:t> due to AI?</a:t>
            </a:r>
          </a:p>
        </p:txBody>
      </p:sp>
    </p:spTree>
    <p:extLst>
      <p:ext uri="{BB962C8B-B14F-4D97-AF65-F5344CB8AC3E}">
        <p14:creationId xmlns:p14="http://schemas.microsoft.com/office/powerpoint/2010/main" val="2023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BF392-6D5A-7246-9045-523068DB66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83A4CC-43D5-95BA-2AF1-A24B9D964F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63083"/>
            <a:ext cx="9144000" cy="3217333"/>
          </a:xfrm>
          <a:prstGeom prst="rect">
            <a:avLst/>
          </a:prstGeom>
        </p:spPr>
      </p:pic>
      <p:sp>
        <p:nvSpPr>
          <p:cNvPr id="2" name="Slide Number Placeholder 1">
            <a:extLst>
              <a:ext uri="{FF2B5EF4-FFF2-40B4-BE49-F238E27FC236}">
                <a16:creationId xmlns:a16="http://schemas.microsoft.com/office/drawing/2014/main" id="{E264E945-FFAC-010A-DC5D-882B142362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Tree>
    <p:extLst>
      <p:ext uri="{BB962C8B-B14F-4D97-AF65-F5344CB8AC3E}">
        <p14:creationId xmlns:p14="http://schemas.microsoft.com/office/powerpoint/2010/main" val="287379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5F83-F222-B0DE-68E1-D45BE2DDD9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EF9C5E-4349-AFAE-020A-012E6CC6B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1" y="774357"/>
            <a:ext cx="9147181" cy="3593535"/>
          </a:xfrm>
          <a:prstGeom prst="rect">
            <a:avLst/>
          </a:prstGeom>
        </p:spPr>
      </p:pic>
      <p:pic>
        <p:nvPicPr>
          <p:cNvPr id="4" name="Picture 3">
            <a:extLst>
              <a:ext uri="{FF2B5EF4-FFF2-40B4-BE49-F238E27FC236}">
                <a16:creationId xmlns:a16="http://schemas.microsoft.com/office/drawing/2014/main" id="{209CD6E3-999E-EC71-EDAF-1B6D7D575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0" y="2926375"/>
            <a:ext cx="4968748" cy="767439"/>
          </a:xfrm>
          <a:prstGeom prst="rect">
            <a:avLst/>
          </a:prstGeom>
        </p:spPr>
      </p:pic>
      <p:pic>
        <p:nvPicPr>
          <p:cNvPr id="1026" name="Picture 2" descr="Photo of nonproliferation analyst Ben Wilson viewing a data chart on a monitor">
            <a:extLst>
              <a:ext uri="{FF2B5EF4-FFF2-40B4-BE49-F238E27FC236}">
                <a16:creationId xmlns:a16="http://schemas.microsoft.com/office/drawing/2014/main" id="{D9A8B6BA-41E3-CB19-9734-2B174EB966C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36025" y="1079824"/>
            <a:ext cx="6934953" cy="4028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E4DB58-29A6-0277-7E34-F0001538833B}"/>
              </a:ext>
            </a:extLst>
          </p:cNvPr>
          <p:cNvSpPr txBox="1"/>
          <p:nvPr/>
        </p:nvSpPr>
        <p:spPr>
          <a:xfrm>
            <a:off x="5187637" y="404221"/>
            <a:ext cx="3956363" cy="646331"/>
          </a:xfrm>
          <a:prstGeom prst="rect">
            <a:avLst/>
          </a:prstGeom>
          <a:noFill/>
        </p:spPr>
        <p:txBody>
          <a:bodyPr wrap="square">
            <a:spAutoFit/>
          </a:bodyPr>
          <a:lstStyle/>
          <a:p>
            <a:r>
              <a:rPr lang="en-CH" sz="1200" dirty="0">
                <a:latin typeface="Helvetica" pitchFamily="2" charset="0"/>
              </a:rPr>
              <a:t>Nonproliferation analyst Ben Wilson and colleagues at PNNL work to develop analytic methodologies to detect the early stages of nuclear proliferation.</a:t>
            </a:r>
          </a:p>
        </p:txBody>
      </p:sp>
      <p:sp>
        <p:nvSpPr>
          <p:cNvPr id="2" name="Slide Number Placeholder 1">
            <a:extLst>
              <a:ext uri="{FF2B5EF4-FFF2-40B4-BE49-F238E27FC236}">
                <a16:creationId xmlns:a16="http://schemas.microsoft.com/office/drawing/2014/main" id="{6FF709B9-A267-7166-9801-A0840C05C2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Tree>
    <p:extLst>
      <p:ext uri="{BB962C8B-B14F-4D97-AF65-F5344CB8AC3E}">
        <p14:creationId xmlns:p14="http://schemas.microsoft.com/office/powerpoint/2010/main" val="18064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0D468-2F87-F8B9-916A-FCE69D9D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F84E8-F9A9-769A-2B42-70684A142290}"/>
              </a:ext>
            </a:extLst>
          </p:cNvPr>
          <p:cNvSpPr>
            <a:spLocks noGrp="1"/>
          </p:cNvSpPr>
          <p:nvPr>
            <p:ph type="title"/>
          </p:nvPr>
        </p:nvSpPr>
        <p:spPr>
          <a:xfrm>
            <a:off x="311699" y="445024"/>
            <a:ext cx="8709459" cy="496808"/>
          </a:xfrm>
        </p:spPr>
        <p:txBody>
          <a:bodyPr>
            <a:noAutofit/>
          </a:bodyPr>
          <a:lstStyle/>
          <a:p>
            <a:r>
              <a:rPr lang="en-GB" sz="2400" dirty="0"/>
              <a:t>Deception of an AI by an adversary</a:t>
            </a:r>
            <a:endParaRPr lang="en-CH" sz="2400" dirty="0"/>
          </a:p>
        </p:txBody>
      </p:sp>
      <p:pic>
        <p:nvPicPr>
          <p:cNvPr id="2050" name="Picture 2">
            <a:extLst>
              <a:ext uri="{FF2B5EF4-FFF2-40B4-BE49-F238E27FC236}">
                <a16:creationId xmlns:a16="http://schemas.microsoft.com/office/drawing/2014/main" id="{40514BFB-B9A4-7210-0390-CF69EBA1EE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00" y="1162050"/>
            <a:ext cx="7239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EC27ED-FEF1-A688-68E3-A0D01CF4022B}"/>
              </a:ext>
            </a:extLst>
          </p:cNvPr>
          <p:cNvSpPr txBox="1"/>
          <p:nvPr/>
        </p:nvSpPr>
        <p:spPr>
          <a:xfrm>
            <a:off x="952500" y="4201668"/>
            <a:ext cx="4572000" cy="253916"/>
          </a:xfrm>
          <a:prstGeom prst="rect">
            <a:avLst/>
          </a:prstGeom>
          <a:noFill/>
        </p:spPr>
        <p:txBody>
          <a:bodyPr wrap="square">
            <a:spAutoFit/>
          </a:bodyPr>
          <a:lstStyle/>
          <a:p>
            <a:r>
              <a:rPr lang="en-CH" sz="1050" dirty="0">
                <a:solidFill>
                  <a:schemeClr val="tx1">
                    <a:lumMod val="75000"/>
                    <a:lumOff val="25000"/>
                  </a:schemeClr>
                </a:solidFill>
              </a:rPr>
              <a:t>Source: JCN 1/18, Human-Machine Teaming, Page 30</a:t>
            </a:r>
          </a:p>
        </p:txBody>
      </p:sp>
      <p:sp>
        <p:nvSpPr>
          <p:cNvPr id="3" name="Slide Number Placeholder 2">
            <a:extLst>
              <a:ext uri="{FF2B5EF4-FFF2-40B4-BE49-F238E27FC236}">
                <a16:creationId xmlns:a16="http://schemas.microsoft.com/office/drawing/2014/main" id="{E9F1B921-2C72-DF41-FDA5-F3CCCCC060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13</a:t>
            </a:fld>
            <a:endParaRPr lang="en-GB"/>
          </a:p>
        </p:txBody>
      </p:sp>
    </p:spTree>
    <p:extLst>
      <p:ext uri="{BB962C8B-B14F-4D97-AF65-F5344CB8AC3E}">
        <p14:creationId xmlns:p14="http://schemas.microsoft.com/office/powerpoint/2010/main" val="148690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C856-2B6C-7C94-42E7-189EC1AE80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8489CF-5C47-92FD-E3D1-775A16A24A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80" y="799070"/>
            <a:ext cx="9130320" cy="3550680"/>
          </a:xfrm>
          <a:prstGeom prst="rect">
            <a:avLst/>
          </a:prstGeom>
        </p:spPr>
      </p:pic>
      <p:pic>
        <p:nvPicPr>
          <p:cNvPr id="3074" name="Picture 2" descr="AI for compliance, what why &amp; how?">
            <a:extLst>
              <a:ext uri="{FF2B5EF4-FFF2-40B4-BE49-F238E27FC236}">
                <a16:creationId xmlns:a16="http://schemas.microsoft.com/office/drawing/2014/main" id="{0822165B-BDD1-049F-495F-074578FE8C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561" y="1387529"/>
            <a:ext cx="3630440" cy="19724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F70A40F-5307-80A2-57B5-6C58E030AE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14</a:t>
            </a:fld>
            <a:endParaRPr lang="en-GB"/>
          </a:p>
        </p:txBody>
      </p:sp>
    </p:spTree>
    <p:extLst>
      <p:ext uri="{BB962C8B-B14F-4D97-AF65-F5344CB8AC3E}">
        <p14:creationId xmlns:p14="http://schemas.microsoft.com/office/powerpoint/2010/main" val="385930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CF31A-E2C0-6175-2C40-11AB868100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BC7FA2-A64C-4C5A-7B98-5FDB6217F6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58" y="833681"/>
            <a:ext cx="9128742" cy="3006687"/>
          </a:xfrm>
          <a:prstGeom prst="rect">
            <a:avLst/>
          </a:prstGeom>
        </p:spPr>
      </p:pic>
      <p:pic>
        <p:nvPicPr>
          <p:cNvPr id="4098" name="Picture 2" descr="Fig. 2">
            <a:extLst>
              <a:ext uri="{FF2B5EF4-FFF2-40B4-BE49-F238E27FC236}">
                <a16:creationId xmlns:a16="http://schemas.microsoft.com/office/drawing/2014/main" id="{C66A013D-D9E0-2F16-F0A3-B881A39A59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8861" y="1550130"/>
            <a:ext cx="3415139" cy="22011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D4FCD1-C941-CCA6-F106-BEDD9A4BE991}"/>
              </a:ext>
            </a:extLst>
          </p:cNvPr>
          <p:cNvSpPr txBox="1"/>
          <p:nvPr/>
        </p:nvSpPr>
        <p:spPr>
          <a:xfrm>
            <a:off x="5728861" y="3966126"/>
            <a:ext cx="3415140" cy="577081"/>
          </a:xfrm>
          <a:prstGeom prst="rect">
            <a:avLst/>
          </a:prstGeom>
          <a:noFill/>
        </p:spPr>
        <p:txBody>
          <a:bodyPr wrap="square">
            <a:spAutoFit/>
          </a:bodyPr>
          <a:lstStyle/>
          <a:p>
            <a:pPr algn="ctr"/>
            <a:r>
              <a:rPr lang="en-CH" sz="1050" dirty="0">
                <a:latin typeface="Helvetica" pitchFamily="2" charset="0"/>
              </a:rPr>
              <a:t>Interaction operation mechanism of a real-world NPP and its digital twin. DI: data interaction.</a:t>
            </a:r>
          </a:p>
          <a:p>
            <a:pPr algn="ctr"/>
            <a:r>
              <a:rPr lang="en-GB" sz="1050" dirty="0">
                <a:latin typeface="Helvetica" pitchFamily="2" charset="0"/>
              </a:rPr>
              <a:t>Source: </a:t>
            </a:r>
            <a:r>
              <a:rPr lang="en-GB" sz="1050" dirty="0">
                <a:latin typeface="Helvetica" pitchFamily="2" charset="0"/>
                <a:hlinkClick r:id="rId4"/>
              </a:rPr>
              <a:t>Huang et al. (2023)</a:t>
            </a:r>
            <a:endParaRPr lang="en-CH" sz="1050" dirty="0">
              <a:latin typeface="Helvetica" pitchFamily="2" charset="0"/>
            </a:endParaRPr>
          </a:p>
        </p:txBody>
      </p:sp>
      <p:sp>
        <p:nvSpPr>
          <p:cNvPr id="2" name="Slide Number Placeholder 1">
            <a:extLst>
              <a:ext uri="{FF2B5EF4-FFF2-40B4-BE49-F238E27FC236}">
                <a16:creationId xmlns:a16="http://schemas.microsoft.com/office/drawing/2014/main" id="{9FE23909-7FAC-815F-ABA8-D1D38244D4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spTree>
    <p:extLst>
      <p:ext uri="{BB962C8B-B14F-4D97-AF65-F5344CB8AC3E}">
        <p14:creationId xmlns:p14="http://schemas.microsoft.com/office/powerpoint/2010/main" val="411454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A6E3C-C3E7-DB1C-2135-C9783AAEF1F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39D24A-DDD6-83A2-4FA2-F4051A2D29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0" y="420130"/>
            <a:ext cx="9141170" cy="4304572"/>
          </a:xfrm>
          <a:prstGeom prst="rect">
            <a:avLst/>
          </a:prstGeom>
        </p:spPr>
      </p:pic>
      <p:pic>
        <p:nvPicPr>
          <p:cNvPr id="2050" name="Picture 2">
            <a:extLst>
              <a:ext uri="{FF2B5EF4-FFF2-40B4-BE49-F238E27FC236}">
                <a16:creationId xmlns:a16="http://schemas.microsoft.com/office/drawing/2014/main" id="{98C69285-3ECF-375A-C2B7-A9DBA703F05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105"/>
          <a:stretch/>
        </p:blipFill>
        <p:spPr bwMode="auto">
          <a:xfrm>
            <a:off x="893643" y="1013988"/>
            <a:ext cx="4312099" cy="20008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5BA7B5-C5BE-2EB0-3B6B-9F188BDE8B31}"/>
              </a:ext>
            </a:extLst>
          </p:cNvPr>
          <p:cNvSpPr txBox="1"/>
          <p:nvPr/>
        </p:nvSpPr>
        <p:spPr>
          <a:xfrm>
            <a:off x="0" y="2014396"/>
            <a:ext cx="893643" cy="461665"/>
          </a:xfrm>
          <a:prstGeom prst="rect">
            <a:avLst/>
          </a:prstGeom>
          <a:noFill/>
        </p:spPr>
        <p:txBody>
          <a:bodyPr wrap="square">
            <a:spAutoFit/>
          </a:bodyPr>
          <a:lstStyle/>
          <a:p>
            <a:r>
              <a:rPr lang="en-CH" sz="800" dirty="0"/>
              <a:t>Table: </a:t>
            </a:r>
            <a:r>
              <a:rPr lang="en-CH" sz="800" dirty="0">
                <a:hlinkClick r:id="rId5"/>
              </a:rPr>
              <a:t>He &amp; Degtyarev (2023)</a:t>
            </a:r>
            <a:endParaRPr lang="en-CH" sz="800" dirty="0"/>
          </a:p>
        </p:txBody>
      </p:sp>
      <p:pic>
        <p:nvPicPr>
          <p:cNvPr id="2052" name="Picture 4" descr="Explainable AI ">
            <a:extLst>
              <a:ext uri="{FF2B5EF4-FFF2-40B4-BE49-F238E27FC236}">
                <a16:creationId xmlns:a16="http://schemas.microsoft.com/office/drawing/2014/main" id="{154D1B14-D8BC-B226-748A-297D8677372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3728" y="602332"/>
            <a:ext cx="3216628" cy="24124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CC5B98-FDF9-453B-16C9-EB8F138E5651}"/>
              </a:ext>
            </a:extLst>
          </p:cNvPr>
          <p:cNvSpPr txBox="1"/>
          <p:nvPr/>
        </p:nvSpPr>
        <p:spPr>
          <a:xfrm>
            <a:off x="5377758" y="211049"/>
            <a:ext cx="3763412" cy="415498"/>
          </a:xfrm>
          <a:prstGeom prst="rect">
            <a:avLst/>
          </a:prstGeom>
          <a:noFill/>
        </p:spPr>
        <p:txBody>
          <a:bodyPr wrap="square">
            <a:spAutoFit/>
          </a:bodyPr>
          <a:lstStyle/>
          <a:p>
            <a:r>
              <a:rPr lang="en-CH" sz="1050" dirty="0"/>
              <a:t>Right: Nonproliferation efforts involve taking regular samples from nuclear facilities. (</a:t>
            </a:r>
            <a:r>
              <a:rPr lang="en-CH" sz="1050" dirty="0">
                <a:hlinkClick r:id="rId7"/>
              </a:rPr>
              <a:t>PNNL, 2022</a:t>
            </a:r>
            <a:r>
              <a:rPr lang="en-CH" sz="1050" dirty="0"/>
              <a:t>)</a:t>
            </a:r>
          </a:p>
        </p:txBody>
      </p:sp>
      <p:sp>
        <p:nvSpPr>
          <p:cNvPr id="9" name="TextBox 8">
            <a:extLst>
              <a:ext uri="{FF2B5EF4-FFF2-40B4-BE49-F238E27FC236}">
                <a16:creationId xmlns:a16="http://schemas.microsoft.com/office/drawing/2014/main" id="{5EC2349A-57C4-4226-622E-79389D7DE9C4}"/>
              </a:ext>
            </a:extLst>
          </p:cNvPr>
          <p:cNvSpPr txBox="1"/>
          <p:nvPr/>
        </p:nvSpPr>
        <p:spPr>
          <a:xfrm>
            <a:off x="893643" y="4881890"/>
            <a:ext cx="6733515" cy="261610"/>
          </a:xfrm>
          <a:prstGeom prst="rect">
            <a:avLst/>
          </a:prstGeom>
          <a:noFill/>
        </p:spPr>
        <p:txBody>
          <a:bodyPr wrap="square">
            <a:spAutoFit/>
          </a:bodyPr>
          <a:lstStyle/>
          <a:p>
            <a:r>
              <a:rPr lang="en-CH" sz="1050" dirty="0">
                <a:latin typeface="Helvetica" pitchFamily="2" charset="0"/>
              </a:rPr>
              <a:t>See </a:t>
            </a:r>
            <a:r>
              <a:rPr lang="en-CH" sz="1050" dirty="0">
                <a:latin typeface="Helvetica" pitchFamily="2" charset="0"/>
                <a:hlinkClick r:id="rId8"/>
              </a:rPr>
              <a:t>Huang et al. (2023)</a:t>
            </a:r>
            <a:r>
              <a:rPr lang="en-CH" sz="1050" dirty="0">
                <a:latin typeface="Helvetica" pitchFamily="2" charset="0"/>
              </a:rPr>
              <a:t> for more applications.</a:t>
            </a:r>
          </a:p>
        </p:txBody>
      </p:sp>
      <p:sp>
        <p:nvSpPr>
          <p:cNvPr id="2" name="Slide Number Placeholder 1">
            <a:extLst>
              <a:ext uri="{FF2B5EF4-FFF2-40B4-BE49-F238E27FC236}">
                <a16:creationId xmlns:a16="http://schemas.microsoft.com/office/drawing/2014/main" id="{7896AFE4-CC8A-41C6-61A0-69444BADA2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Tree>
    <p:extLst>
      <p:ext uri="{BB962C8B-B14F-4D97-AF65-F5344CB8AC3E}">
        <p14:creationId xmlns:p14="http://schemas.microsoft.com/office/powerpoint/2010/main" val="243214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E081-6EA5-5446-F0BA-FF4A27A31E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839B2B-DDA9-7961-74FE-B81C38E74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 y="790832"/>
            <a:ext cx="9143729" cy="3561942"/>
          </a:xfrm>
          <a:prstGeom prst="rect">
            <a:avLst/>
          </a:prstGeom>
        </p:spPr>
      </p:pic>
      <p:pic>
        <p:nvPicPr>
          <p:cNvPr id="10242" name="Picture 2" descr="Human-level play in the game of Diplomacy by combining language models with  strategic reasoning | Science">
            <a:extLst>
              <a:ext uri="{FF2B5EF4-FFF2-40B4-BE49-F238E27FC236}">
                <a16:creationId xmlns:a16="http://schemas.microsoft.com/office/drawing/2014/main" id="{F170C4D1-DD34-5CBF-20E8-24F08ABE24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3455" y="1148580"/>
            <a:ext cx="3648545" cy="22989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5A47DC-27FC-4AF4-58A0-995928F02EB4}"/>
              </a:ext>
            </a:extLst>
          </p:cNvPr>
          <p:cNvSpPr txBox="1"/>
          <p:nvPr/>
        </p:nvSpPr>
        <p:spPr>
          <a:xfrm>
            <a:off x="0" y="1148580"/>
            <a:ext cx="860079" cy="769441"/>
          </a:xfrm>
          <a:prstGeom prst="rect">
            <a:avLst/>
          </a:prstGeom>
          <a:noFill/>
        </p:spPr>
        <p:txBody>
          <a:bodyPr wrap="square">
            <a:spAutoFit/>
          </a:bodyPr>
          <a:lstStyle/>
          <a:p>
            <a:r>
              <a:rPr lang="en-CH" sz="1100" dirty="0"/>
              <a:t>Source: </a:t>
            </a:r>
            <a:r>
              <a:rPr lang="en-CH" sz="1100" dirty="0">
                <a:hlinkClick r:id="rId5"/>
              </a:rPr>
              <a:t>Meta FAIR et al. (2022)</a:t>
            </a:r>
            <a:endParaRPr lang="en-CH" sz="1100" dirty="0"/>
          </a:p>
        </p:txBody>
      </p:sp>
      <p:pic>
        <p:nvPicPr>
          <p:cNvPr id="10" name="Picture 9">
            <a:extLst>
              <a:ext uri="{FF2B5EF4-FFF2-40B4-BE49-F238E27FC236}">
                <a16:creationId xmlns:a16="http://schemas.microsoft.com/office/drawing/2014/main" id="{62BAD638-188F-8A79-C8E3-5A8A6B6068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17940"/>
            <a:ext cx="3648545" cy="2698923"/>
          </a:xfrm>
          <a:prstGeom prst="rect">
            <a:avLst/>
          </a:prstGeom>
        </p:spPr>
      </p:pic>
      <p:sp>
        <p:nvSpPr>
          <p:cNvPr id="12" name="TextBox 11">
            <a:extLst>
              <a:ext uri="{FF2B5EF4-FFF2-40B4-BE49-F238E27FC236}">
                <a16:creationId xmlns:a16="http://schemas.microsoft.com/office/drawing/2014/main" id="{9F02F5BF-0E4B-1DBD-29F9-B35E07A77DA9}"/>
              </a:ext>
            </a:extLst>
          </p:cNvPr>
          <p:cNvSpPr txBox="1"/>
          <p:nvPr/>
        </p:nvSpPr>
        <p:spPr>
          <a:xfrm>
            <a:off x="8220544" y="1533300"/>
            <a:ext cx="832648" cy="3162404"/>
          </a:xfrm>
          <a:prstGeom prst="rect">
            <a:avLst/>
          </a:prstGeom>
          <a:noFill/>
        </p:spPr>
        <p:txBody>
          <a:bodyPr wrap="square" rtlCol="0">
            <a:spAutoFit/>
          </a:bodyPr>
          <a:lstStyle/>
          <a:p>
            <a:r>
              <a:rPr lang="en-GB" sz="1050" dirty="0"/>
              <a:t>Top: AI-Based Crisis Management Model. </a:t>
            </a:r>
          </a:p>
          <a:p>
            <a:endParaRPr lang="en-GB" sz="1050" dirty="0"/>
          </a:p>
          <a:p>
            <a:endParaRPr lang="en-GB" sz="1050" dirty="0"/>
          </a:p>
          <a:p>
            <a:endParaRPr lang="en-GB" sz="1050" dirty="0"/>
          </a:p>
          <a:p>
            <a:endParaRPr lang="en-GB" sz="1050" dirty="0"/>
          </a:p>
          <a:p>
            <a:r>
              <a:rPr lang="en-GB" sz="1050" dirty="0"/>
              <a:t>Below: Sentiment analysis by Twitter accounts</a:t>
            </a:r>
          </a:p>
          <a:p>
            <a:endParaRPr lang="en-GB" sz="1050" dirty="0"/>
          </a:p>
          <a:p>
            <a:r>
              <a:rPr lang="en-GB" sz="1050" dirty="0"/>
              <a:t>Source: </a:t>
            </a:r>
            <a:r>
              <a:rPr lang="en-GB" sz="1050" dirty="0">
                <a:hlinkClick r:id="rId7"/>
              </a:rPr>
              <a:t>Corneliu Bjola (2022)</a:t>
            </a:r>
            <a:endParaRPr lang="en-CH" sz="1050" dirty="0"/>
          </a:p>
        </p:txBody>
      </p:sp>
      <p:pic>
        <p:nvPicPr>
          <p:cNvPr id="13" name="Picture 12">
            <a:extLst>
              <a:ext uri="{FF2B5EF4-FFF2-40B4-BE49-F238E27FC236}">
                <a16:creationId xmlns:a16="http://schemas.microsoft.com/office/drawing/2014/main" id="{BF719A37-8C5D-4FE6-5F46-E27859EEFC8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71999" y="2661366"/>
            <a:ext cx="3648545" cy="2500180"/>
          </a:xfrm>
          <a:prstGeom prst="rect">
            <a:avLst/>
          </a:prstGeom>
        </p:spPr>
      </p:pic>
      <p:sp>
        <p:nvSpPr>
          <p:cNvPr id="2" name="Slide Number Placeholder 1">
            <a:extLst>
              <a:ext uri="{FF2B5EF4-FFF2-40B4-BE49-F238E27FC236}">
                <a16:creationId xmlns:a16="http://schemas.microsoft.com/office/drawing/2014/main" id="{F8C9CFF3-9240-9667-88A9-636674230D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Tree>
    <p:extLst>
      <p:ext uri="{BB962C8B-B14F-4D97-AF65-F5344CB8AC3E}">
        <p14:creationId xmlns:p14="http://schemas.microsoft.com/office/powerpoint/2010/main" val="355192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23D5E-F9DD-2F21-9BCD-2A4EA924FA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DA90F1-3A7F-6AD9-A088-92B3CDB109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 y="502508"/>
            <a:ext cx="9139437" cy="4140551"/>
          </a:xfrm>
          <a:prstGeom prst="rect">
            <a:avLst/>
          </a:prstGeom>
        </p:spPr>
      </p:pic>
      <p:pic>
        <p:nvPicPr>
          <p:cNvPr id="4" name="Picture 3">
            <a:extLst>
              <a:ext uri="{FF2B5EF4-FFF2-40B4-BE49-F238E27FC236}">
                <a16:creationId xmlns:a16="http://schemas.microsoft.com/office/drawing/2014/main" id="{89ADE050-FDA1-3413-C411-D16E3DCC50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452" y="960233"/>
            <a:ext cx="3648547" cy="2133600"/>
          </a:xfrm>
          <a:prstGeom prst="rect">
            <a:avLst/>
          </a:prstGeom>
        </p:spPr>
      </p:pic>
      <p:sp>
        <p:nvSpPr>
          <p:cNvPr id="6" name="TextBox 5">
            <a:extLst>
              <a:ext uri="{FF2B5EF4-FFF2-40B4-BE49-F238E27FC236}">
                <a16:creationId xmlns:a16="http://schemas.microsoft.com/office/drawing/2014/main" id="{59E0918D-C69A-E3BB-A8C6-809D1F5820F8}"/>
              </a:ext>
            </a:extLst>
          </p:cNvPr>
          <p:cNvSpPr txBox="1"/>
          <p:nvPr/>
        </p:nvSpPr>
        <p:spPr>
          <a:xfrm>
            <a:off x="0" y="960233"/>
            <a:ext cx="923452" cy="2031325"/>
          </a:xfrm>
          <a:prstGeom prst="rect">
            <a:avLst/>
          </a:prstGeom>
          <a:noFill/>
        </p:spPr>
        <p:txBody>
          <a:bodyPr wrap="square">
            <a:spAutoFit/>
          </a:bodyPr>
          <a:lstStyle/>
          <a:p>
            <a:r>
              <a:rPr lang="en-CH" sz="1050" dirty="0"/>
              <a:t>Left: </a:t>
            </a:r>
            <a:r>
              <a:rPr lang="en-CH" sz="1050" dirty="0">
                <a:hlinkClick r:id="rId5"/>
              </a:rPr>
              <a:t>IAEA’s</a:t>
            </a:r>
            <a:r>
              <a:rPr lang="en-CH" sz="1050" dirty="0"/>
              <a:t> role in accelerating progress in nuclear applications, science and technology using AI and ML methods.</a:t>
            </a:r>
          </a:p>
        </p:txBody>
      </p:sp>
      <p:sp>
        <p:nvSpPr>
          <p:cNvPr id="7" name="TextBox 6">
            <a:extLst>
              <a:ext uri="{FF2B5EF4-FFF2-40B4-BE49-F238E27FC236}">
                <a16:creationId xmlns:a16="http://schemas.microsoft.com/office/drawing/2014/main" id="{C939D9A9-88A7-5E42-FCA1-7ED02410B58D}"/>
              </a:ext>
            </a:extLst>
          </p:cNvPr>
          <p:cNvSpPr txBox="1"/>
          <p:nvPr/>
        </p:nvSpPr>
        <p:spPr>
          <a:xfrm>
            <a:off x="8180905" y="1366512"/>
            <a:ext cx="923455" cy="553998"/>
          </a:xfrm>
          <a:prstGeom prst="rect">
            <a:avLst/>
          </a:prstGeom>
          <a:noFill/>
        </p:spPr>
        <p:txBody>
          <a:bodyPr wrap="square" rtlCol="0">
            <a:spAutoFit/>
          </a:bodyPr>
          <a:lstStyle/>
          <a:p>
            <a:r>
              <a:rPr lang="en-CH" sz="1000" dirty="0"/>
              <a:t>Right: </a:t>
            </a:r>
            <a:r>
              <a:rPr lang="en-GB" sz="1000" dirty="0" err="1">
                <a:hlinkClick r:id="rId6"/>
              </a:rPr>
              <a:t>Banafa</a:t>
            </a:r>
            <a:r>
              <a:rPr lang="en-GB" sz="1000" dirty="0">
                <a:hlinkClick r:id="rId6"/>
              </a:rPr>
              <a:t> (2023)</a:t>
            </a:r>
            <a:endParaRPr lang="en-CH" sz="1000" dirty="0"/>
          </a:p>
        </p:txBody>
      </p:sp>
      <p:sp>
        <p:nvSpPr>
          <p:cNvPr id="2" name="Slide Number Placeholder 1">
            <a:extLst>
              <a:ext uri="{FF2B5EF4-FFF2-40B4-BE49-F238E27FC236}">
                <a16:creationId xmlns:a16="http://schemas.microsoft.com/office/drawing/2014/main" id="{4F50FDDC-D73E-42B9-A73F-70794C9397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pic>
        <p:nvPicPr>
          <p:cNvPr id="1026" name="Picture 2" descr="BBVA-OpenMind-Banafa-Benefits of Nuclear AI">
            <a:extLst>
              <a:ext uri="{FF2B5EF4-FFF2-40B4-BE49-F238E27FC236}">
                <a16:creationId xmlns:a16="http://schemas.microsoft.com/office/drawing/2014/main" id="{1172D73B-FB73-6986-D760-6F12A3D13B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756" b="6766"/>
          <a:stretch/>
        </p:blipFill>
        <p:spPr bwMode="auto">
          <a:xfrm>
            <a:off x="4571999" y="193190"/>
            <a:ext cx="3648546" cy="29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1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9A324-8FDE-8317-9423-7C1E200C1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B5376-B9BA-25B5-2549-EFC47B97897E}"/>
              </a:ext>
            </a:extLst>
          </p:cNvPr>
          <p:cNvSpPr>
            <a:spLocks noGrp="1"/>
          </p:cNvSpPr>
          <p:nvPr>
            <p:ph type="title"/>
          </p:nvPr>
        </p:nvSpPr>
        <p:spPr>
          <a:xfrm>
            <a:off x="311699" y="445024"/>
            <a:ext cx="8832301" cy="1164320"/>
          </a:xfrm>
        </p:spPr>
        <p:txBody>
          <a:bodyPr>
            <a:normAutofit/>
          </a:bodyPr>
          <a:lstStyle/>
          <a:p>
            <a:r>
              <a:rPr lang="en-GB" sz="2200" i="1" dirty="0"/>
              <a:t>More</a:t>
            </a:r>
            <a:r>
              <a:rPr lang="en-GB" sz="2200" dirty="0"/>
              <a:t> risk reduction measures and how they can be implemented</a:t>
            </a:r>
            <a:endParaRPr lang="en-CH" sz="2200" dirty="0"/>
          </a:p>
        </p:txBody>
      </p:sp>
      <p:pic>
        <p:nvPicPr>
          <p:cNvPr id="4" name="Picture 3">
            <a:extLst>
              <a:ext uri="{FF2B5EF4-FFF2-40B4-BE49-F238E27FC236}">
                <a16:creationId xmlns:a16="http://schemas.microsoft.com/office/drawing/2014/main" id="{0354AD55-3732-248E-8CC3-8A70FCA0F4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4866" y="1367467"/>
            <a:ext cx="3690906" cy="3526394"/>
          </a:xfrm>
          <a:prstGeom prst="rect">
            <a:avLst/>
          </a:prstGeom>
        </p:spPr>
      </p:pic>
      <p:pic>
        <p:nvPicPr>
          <p:cNvPr id="3" name="Picture 2">
            <a:extLst>
              <a:ext uri="{FF2B5EF4-FFF2-40B4-BE49-F238E27FC236}">
                <a16:creationId xmlns:a16="http://schemas.microsoft.com/office/drawing/2014/main" id="{01C107B4-CF94-094E-6BA5-4BFDD947D1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7829" y="2760899"/>
            <a:ext cx="3690907" cy="2382601"/>
          </a:xfrm>
          <a:prstGeom prst="rect">
            <a:avLst/>
          </a:prstGeom>
        </p:spPr>
      </p:pic>
      <p:pic>
        <p:nvPicPr>
          <p:cNvPr id="5" name="Picture 4">
            <a:extLst>
              <a:ext uri="{FF2B5EF4-FFF2-40B4-BE49-F238E27FC236}">
                <a16:creationId xmlns:a16="http://schemas.microsoft.com/office/drawing/2014/main" id="{57D1B3FF-26E5-77C2-E323-0F1782FB56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7829" y="826676"/>
            <a:ext cx="3690907" cy="1934223"/>
          </a:xfrm>
          <a:prstGeom prst="rect">
            <a:avLst/>
          </a:prstGeom>
        </p:spPr>
      </p:pic>
      <p:sp>
        <p:nvSpPr>
          <p:cNvPr id="6" name="TextBox 5">
            <a:extLst>
              <a:ext uri="{FF2B5EF4-FFF2-40B4-BE49-F238E27FC236}">
                <a16:creationId xmlns:a16="http://schemas.microsoft.com/office/drawing/2014/main" id="{0228721C-E6E1-E872-1D74-9013F2A497A5}"/>
              </a:ext>
            </a:extLst>
          </p:cNvPr>
          <p:cNvSpPr txBox="1"/>
          <p:nvPr/>
        </p:nvSpPr>
        <p:spPr>
          <a:xfrm>
            <a:off x="4434866" y="4796444"/>
            <a:ext cx="4526254" cy="261610"/>
          </a:xfrm>
          <a:prstGeom prst="rect">
            <a:avLst/>
          </a:prstGeom>
          <a:noFill/>
        </p:spPr>
        <p:txBody>
          <a:bodyPr wrap="square" rtlCol="0">
            <a:spAutoFit/>
          </a:bodyPr>
          <a:lstStyle/>
          <a:p>
            <a:pPr algn="ctr"/>
            <a:r>
              <a:rPr lang="en-CH" sz="1050" dirty="0"/>
              <a:t>SIPRI: </a:t>
            </a:r>
            <a:r>
              <a:rPr lang="en-CH" sz="1050" dirty="0">
                <a:hlinkClick r:id="rId6"/>
              </a:rPr>
              <a:t>AI, Strategic Stability, and Nuclear Risk</a:t>
            </a:r>
            <a:endParaRPr lang="en-CH" sz="1050" dirty="0"/>
          </a:p>
        </p:txBody>
      </p:sp>
      <p:sp>
        <p:nvSpPr>
          <p:cNvPr id="7" name="Slide Number Placeholder 6">
            <a:extLst>
              <a:ext uri="{FF2B5EF4-FFF2-40B4-BE49-F238E27FC236}">
                <a16:creationId xmlns:a16="http://schemas.microsoft.com/office/drawing/2014/main" id="{0EDEAB70-62C5-F15B-506E-BAA5379AD6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19</a:t>
            </a:fld>
            <a:endParaRPr lang="en-GB"/>
          </a:p>
        </p:txBody>
      </p:sp>
    </p:spTree>
    <p:extLst>
      <p:ext uri="{BB962C8B-B14F-4D97-AF65-F5344CB8AC3E}">
        <p14:creationId xmlns:p14="http://schemas.microsoft.com/office/powerpoint/2010/main" val="160477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game of snakes and ladders with explosions as the bad outcomes">
            <a:extLst>
              <a:ext uri="{FF2B5EF4-FFF2-40B4-BE49-F238E27FC236}">
                <a16:creationId xmlns:a16="http://schemas.microsoft.com/office/drawing/2014/main" id="{597628CD-04C1-104B-2C6A-0B41999E2A1C}"/>
              </a:ext>
            </a:extLst>
          </p:cNvPr>
          <p:cNvPicPr>
            <a:picLocks noChangeAspect="1" noChangeArrowheads="1"/>
          </p:cNvPicPr>
          <p:nvPr/>
        </p:nvPicPr>
        <p:blipFill>
          <a:blip r:embed="rId2" cstate="email">
            <a:alphaModFix amt="15000"/>
            <a:extLst>
              <a:ext uri="{28A0092B-C50C-407E-A947-70E740481C1C}">
                <a14:useLocalDpi xmlns:a14="http://schemas.microsoft.com/office/drawing/2010/main"/>
              </a:ext>
            </a:extLst>
          </a:blip>
          <a:srcRect/>
          <a:stretch>
            <a:fillRect/>
          </a:stretch>
        </p:blipFill>
        <p:spPr bwMode="auto">
          <a:xfrm>
            <a:off x="1588" y="0"/>
            <a:ext cx="91408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4F3DDC-AAFE-F913-D114-D9568D5BC58B}"/>
              </a:ext>
            </a:extLst>
          </p:cNvPr>
          <p:cNvSpPr>
            <a:spLocks noGrp="1"/>
          </p:cNvSpPr>
          <p:nvPr>
            <p:ph type="title"/>
          </p:nvPr>
        </p:nvSpPr>
        <p:spPr/>
        <p:txBody>
          <a:bodyPr>
            <a:normAutofit fontScale="90000"/>
          </a:bodyPr>
          <a:lstStyle/>
          <a:p>
            <a:r>
              <a:rPr lang="en-CH" dirty="0"/>
              <a:t>Contents</a:t>
            </a:r>
          </a:p>
        </p:txBody>
      </p:sp>
      <p:sp>
        <p:nvSpPr>
          <p:cNvPr id="3" name="Text Placeholder 2">
            <a:extLst>
              <a:ext uri="{FF2B5EF4-FFF2-40B4-BE49-F238E27FC236}">
                <a16:creationId xmlns:a16="http://schemas.microsoft.com/office/drawing/2014/main" id="{A6A9B039-692B-8132-192A-2141CA7551C1}"/>
              </a:ext>
            </a:extLst>
          </p:cNvPr>
          <p:cNvSpPr>
            <a:spLocks noGrp="1"/>
          </p:cNvSpPr>
          <p:nvPr>
            <p:ph type="body" idx="1"/>
          </p:nvPr>
        </p:nvSpPr>
        <p:spPr>
          <a:xfrm>
            <a:off x="311700" y="1152474"/>
            <a:ext cx="3999900" cy="3991025"/>
          </a:xfrm>
        </p:spPr>
        <p:txBody>
          <a:bodyPr>
            <a:normAutofit/>
          </a:bodyPr>
          <a:lstStyle/>
          <a:p>
            <a:pPr marL="482600" indent="-342900">
              <a:lnSpc>
                <a:spcPct val="300000"/>
              </a:lnSpc>
              <a:buFont typeface="+mj-lt"/>
              <a:buAutoNum type="arabicPeriod"/>
            </a:pPr>
            <a:r>
              <a:rPr lang="en-US" dirty="0">
                <a:solidFill>
                  <a:schemeClr val="tx1"/>
                </a:solidFill>
              </a:rPr>
              <a:t>Nukes, AI system + benefits, connectivity</a:t>
            </a:r>
            <a:endParaRPr lang="en-GB" dirty="0">
              <a:solidFill>
                <a:schemeClr val="tx1"/>
              </a:solidFill>
            </a:endParaRPr>
          </a:p>
          <a:p>
            <a:pPr marL="482600" indent="-342900">
              <a:lnSpc>
                <a:spcPct val="300000"/>
              </a:lnSpc>
              <a:buFont typeface="+mj-lt"/>
              <a:buAutoNum type="arabicPeriod"/>
            </a:pPr>
            <a:r>
              <a:rPr lang="en-GB" dirty="0">
                <a:solidFill>
                  <a:schemeClr val="tx1"/>
                </a:solidFill>
              </a:rPr>
              <a:t>AI Applications in Nuclear Risk Reduction</a:t>
            </a:r>
          </a:p>
          <a:p>
            <a:pPr marL="482600" indent="-342900">
              <a:lnSpc>
                <a:spcPct val="300000"/>
              </a:lnSpc>
              <a:buFont typeface="+mj-lt"/>
              <a:buAutoNum type="arabicPeriod"/>
            </a:pPr>
            <a:r>
              <a:rPr lang="en-GB" dirty="0">
                <a:solidFill>
                  <a:schemeClr val="tx1"/>
                </a:solidFill>
              </a:rPr>
              <a:t>Detecting Nuclear Programs</a:t>
            </a:r>
          </a:p>
          <a:p>
            <a:pPr marL="482600" indent="-342900">
              <a:lnSpc>
                <a:spcPct val="300000"/>
              </a:lnSpc>
              <a:buFont typeface="+mj-lt"/>
              <a:buAutoNum type="arabicPeriod"/>
            </a:pPr>
            <a:r>
              <a:rPr lang="en-GB" dirty="0">
                <a:solidFill>
                  <a:schemeClr val="tx1"/>
                </a:solidFill>
              </a:rPr>
              <a:t>Assessing Treaty Compliance</a:t>
            </a:r>
          </a:p>
        </p:txBody>
      </p:sp>
      <p:sp>
        <p:nvSpPr>
          <p:cNvPr id="4" name="Text Placeholder 3">
            <a:extLst>
              <a:ext uri="{FF2B5EF4-FFF2-40B4-BE49-F238E27FC236}">
                <a16:creationId xmlns:a16="http://schemas.microsoft.com/office/drawing/2014/main" id="{4B2F28D3-7F10-633E-E98D-04F2AD730BA8}"/>
              </a:ext>
            </a:extLst>
          </p:cNvPr>
          <p:cNvSpPr>
            <a:spLocks noGrp="1"/>
          </p:cNvSpPr>
          <p:nvPr>
            <p:ph type="body" idx="2"/>
          </p:nvPr>
        </p:nvSpPr>
        <p:spPr>
          <a:xfrm>
            <a:off x="4832400" y="1152474"/>
            <a:ext cx="4311600" cy="3991025"/>
          </a:xfrm>
        </p:spPr>
        <p:txBody>
          <a:bodyPr>
            <a:normAutofit/>
          </a:bodyPr>
          <a:lstStyle/>
          <a:p>
            <a:pPr marL="482600" indent="-342900">
              <a:lnSpc>
                <a:spcPct val="300000"/>
              </a:lnSpc>
              <a:buFont typeface="+mj-lt"/>
              <a:buAutoNum type="arabicPeriod" startAt="5"/>
            </a:pPr>
            <a:r>
              <a:rPr lang="en-GB" dirty="0">
                <a:solidFill>
                  <a:schemeClr val="tx1"/>
                </a:solidFill>
              </a:rPr>
              <a:t>Reducing Accidental Nuclear Use</a:t>
            </a:r>
          </a:p>
          <a:p>
            <a:pPr marL="482600" indent="-342900">
              <a:lnSpc>
                <a:spcPct val="300000"/>
              </a:lnSpc>
              <a:buFont typeface="+mj-lt"/>
              <a:buAutoNum type="arabicPeriod" startAt="5"/>
            </a:pPr>
            <a:r>
              <a:rPr lang="en-GB" dirty="0">
                <a:solidFill>
                  <a:schemeClr val="tx1"/>
                </a:solidFill>
              </a:rPr>
              <a:t>Nuclear materials monitoring, surveillance</a:t>
            </a:r>
          </a:p>
          <a:p>
            <a:pPr marL="482600" indent="-342900">
              <a:lnSpc>
                <a:spcPct val="300000"/>
              </a:lnSpc>
              <a:buFont typeface="+mj-lt"/>
              <a:buAutoNum type="arabicPeriod" startAt="5"/>
            </a:pPr>
            <a:r>
              <a:rPr lang="en-GB" dirty="0">
                <a:solidFill>
                  <a:schemeClr val="tx1"/>
                </a:solidFill>
              </a:rPr>
              <a:t>Predictive analytics and diplomacy</a:t>
            </a:r>
            <a:endParaRPr lang="en-CH" dirty="0">
              <a:solidFill>
                <a:schemeClr val="tx1"/>
              </a:solidFill>
            </a:endParaRPr>
          </a:p>
          <a:p>
            <a:pPr marL="482600" indent="-342900">
              <a:lnSpc>
                <a:spcPct val="300000"/>
              </a:lnSpc>
              <a:buFont typeface="+mj-lt"/>
              <a:buAutoNum type="arabicPeriod" startAt="5"/>
            </a:pPr>
            <a:r>
              <a:rPr lang="en-GB" dirty="0">
                <a:solidFill>
                  <a:schemeClr val="tx1"/>
                </a:solidFill>
              </a:rPr>
              <a:t>Policy Recommendations: IGOs, Govs, CSOs</a:t>
            </a:r>
          </a:p>
        </p:txBody>
      </p:sp>
      <p:sp>
        <p:nvSpPr>
          <p:cNvPr id="5" name="Slide Number Placeholder 4">
            <a:extLst>
              <a:ext uri="{FF2B5EF4-FFF2-40B4-BE49-F238E27FC236}">
                <a16:creationId xmlns:a16="http://schemas.microsoft.com/office/drawing/2014/main" id="{4FA2FEFE-287B-A371-2BFA-72A894628D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a:t>
            </a:fld>
            <a:endParaRPr lang="en-GB"/>
          </a:p>
        </p:txBody>
      </p:sp>
    </p:spTree>
    <p:extLst>
      <p:ext uri="{BB962C8B-B14F-4D97-AF65-F5344CB8AC3E}">
        <p14:creationId xmlns:p14="http://schemas.microsoft.com/office/powerpoint/2010/main" val="284608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ame of snakes and ladders with explosions as the bad outcomes">
            <a:extLst>
              <a:ext uri="{FF2B5EF4-FFF2-40B4-BE49-F238E27FC236}">
                <a16:creationId xmlns:a16="http://schemas.microsoft.com/office/drawing/2014/main" id="{3B5B6B59-20A5-254C-9631-FAED70664247}"/>
              </a:ext>
            </a:extLst>
          </p:cNvPr>
          <p:cNvPicPr>
            <a:picLocks noChangeAspect="1" noChangeArrowheads="1"/>
          </p:cNvPicPr>
          <p:nvPr/>
        </p:nvPicPr>
        <p:blipFill>
          <a:blip r:embed="rId2" cstate="email">
            <a:alphaModFix amt="20000"/>
            <a:extLst>
              <a:ext uri="{28A0092B-C50C-407E-A947-70E740481C1C}">
                <a14:useLocalDpi xmlns:a14="http://schemas.microsoft.com/office/drawing/2010/main"/>
              </a:ext>
            </a:extLst>
          </a:blip>
          <a:srcRect/>
          <a:stretch>
            <a:fillRect/>
          </a:stretch>
        </p:blipFill>
        <p:spPr bwMode="auto">
          <a:xfrm>
            <a:off x="1588" y="0"/>
            <a:ext cx="91408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8C10B2-2FD1-7B68-5374-320F13CCC0AC}"/>
              </a:ext>
            </a:extLst>
          </p:cNvPr>
          <p:cNvSpPr>
            <a:spLocks noGrp="1"/>
          </p:cNvSpPr>
          <p:nvPr>
            <p:ph type="title"/>
          </p:nvPr>
        </p:nvSpPr>
        <p:spPr>
          <a:xfrm>
            <a:off x="311700" y="2571750"/>
            <a:ext cx="8520600" cy="841800"/>
          </a:xfrm>
        </p:spPr>
        <p:txBody>
          <a:bodyPr/>
          <a:lstStyle/>
          <a:p>
            <a:r>
              <a:rPr lang="en-CH" dirty="0"/>
              <a:t>But what does AI not change?</a:t>
            </a:r>
          </a:p>
        </p:txBody>
      </p:sp>
      <p:sp>
        <p:nvSpPr>
          <p:cNvPr id="4" name="Title 1">
            <a:extLst>
              <a:ext uri="{FF2B5EF4-FFF2-40B4-BE49-F238E27FC236}">
                <a16:creationId xmlns:a16="http://schemas.microsoft.com/office/drawing/2014/main" id="{092FF99D-F101-B414-9FE5-E455B4C01894}"/>
              </a:ext>
            </a:extLst>
          </p:cNvPr>
          <p:cNvSpPr txBox="1">
            <a:spLocks/>
          </p:cNvSpPr>
          <p:nvPr/>
        </p:nvSpPr>
        <p:spPr>
          <a:xfrm>
            <a:off x="311700" y="1729950"/>
            <a:ext cx="8520600" cy="841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CH" dirty="0"/>
              <a:t>OK.</a:t>
            </a:r>
          </a:p>
        </p:txBody>
      </p:sp>
    </p:spTree>
    <p:extLst>
      <p:ext uri="{BB962C8B-B14F-4D97-AF65-F5344CB8AC3E}">
        <p14:creationId xmlns:p14="http://schemas.microsoft.com/office/powerpoint/2010/main" val="310207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9090-334C-46E4-3BCD-FFCA05A0E970}"/>
              </a:ext>
            </a:extLst>
          </p:cNvPr>
          <p:cNvSpPr>
            <a:spLocks noGrp="1"/>
          </p:cNvSpPr>
          <p:nvPr>
            <p:ph type="title"/>
          </p:nvPr>
        </p:nvSpPr>
        <p:spPr>
          <a:xfrm>
            <a:off x="311700" y="445025"/>
            <a:ext cx="8832300" cy="572700"/>
          </a:xfrm>
        </p:spPr>
        <p:txBody>
          <a:bodyPr>
            <a:noAutofit/>
          </a:bodyPr>
          <a:lstStyle/>
          <a:p>
            <a:r>
              <a:rPr lang="en-GB" sz="2250" dirty="0"/>
              <a:t>Impact of EDTs on the decision-making context, mindset, decisions</a:t>
            </a:r>
            <a:endParaRPr lang="en-CH" sz="2250" dirty="0"/>
          </a:p>
        </p:txBody>
      </p:sp>
      <p:pic>
        <p:nvPicPr>
          <p:cNvPr id="13314" name="Picture 2">
            <a:extLst>
              <a:ext uri="{FF2B5EF4-FFF2-40B4-BE49-F238E27FC236}">
                <a16:creationId xmlns:a16="http://schemas.microsoft.com/office/drawing/2014/main" id="{406A9387-CE77-0DD5-4E8B-2962CEDD18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4703" y="831684"/>
            <a:ext cx="6554594" cy="41928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60AEFA-C841-DCCD-C4D1-A36319E7D38E}"/>
              </a:ext>
            </a:extLst>
          </p:cNvPr>
          <p:cNvSpPr txBox="1"/>
          <p:nvPr/>
        </p:nvSpPr>
        <p:spPr>
          <a:xfrm>
            <a:off x="0" y="4891668"/>
            <a:ext cx="2416098" cy="246221"/>
          </a:xfrm>
          <a:prstGeom prst="rect">
            <a:avLst/>
          </a:prstGeom>
          <a:noFill/>
        </p:spPr>
        <p:txBody>
          <a:bodyPr wrap="square">
            <a:spAutoFit/>
          </a:bodyPr>
          <a:lstStyle/>
          <a:p>
            <a:r>
              <a:rPr lang="en-CH" sz="1000" dirty="0"/>
              <a:t>Source: </a:t>
            </a:r>
            <a:r>
              <a:rPr lang="en-CH" sz="1000" dirty="0">
                <a:hlinkClick r:id="rId3"/>
              </a:rPr>
              <a:t>Bajema &amp; Gower (2022)</a:t>
            </a:r>
            <a:endParaRPr lang="en-CH" sz="1000" dirty="0"/>
          </a:p>
        </p:txBody>
      </p:sp>
      <p:sp>
        <p:nvSpPr>
          <p:cNvPr id="3" name="Slide Number Placeholder 2">
            <a:extLst>
              <a:ext uri="{FF2B5EF4-FFF2-40B4-BE49-F238E27FC236}">
                <a16:creationId xmlns:a16="http://schemas.microsoft.com/office/drawing/2014/main" id="{5858601B-2B8B-F0CE-4B99-9E009BFDC1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21</a:t>
            </a:fld>
            <a:endParaRPr lang="en-GB"/>
          </a:p>
        </p:txBody>
      </p:sp>
    </p:spTree>
    <p:extLst>
      <p:ext uri="{BB962C8B-B14F-4D97-AF65-F5344CB8AC3E}">
        <p14:creationId xmlns:p14="http://schemas.microsoft.com/office/powerpoint/2010/main" val="351504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2989C-CAFF-3A72-B2FB-FEB8CEB51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15132-567B-30D6-BF10-8BCA31A3E295}"/>
              </a:ext>
            </a:extLst>
          </p:cNvPr>
          <p:cNvSpPr>
            <a:spLocks noGrp="1"/>
          </p:cNvSpPr>
          <p:nvPr>
            <p:ph type="title"/>
          </p:nvPr>
        </p:nvSpPr>
        <p:spPr/>
        <p:txBody>
          <a:bodyPr>
            <a:normAutofit fontScale="90000"/>
          </a:bodyPr>
          <a:lstStyle/>
          <a:p>
            <a:r>
              <a:rPr lang="en-GB" dirty="0"/>
              <a:t>x</a:t>
            </a:r>
            <a:endParaRPr lang="en-CH" dirty="0"/>
          </a:p>
        </p:txBody>
      </p:sp>
      <p:pic>
        <p:nvPicPr>
          <p:cNvPr id="4098" name="Picture 2" descr="Status of World Nuclear Forces - Federation of American ...">
            <a:extLst>
              <a:ext uri="{FF2B5EF4-FFF2-40B4-BE49-F238E27FC236}">
                <a16:creationId xmlns:a16="http://schemas.microsoft.com/office/drawing/2014/main" id="{99670683-F556-9E94-929B-75F112D00C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 y="0"/>
            <a:ext cx="9031288"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B67C881-ABC0-3D10-EF79-9A74171C3A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Tree>
    <p:extLst>
      <p:ext uri="{BB962C8B-B14F-4D97-AF65-F5344CB8AC3E}">
        <p14:creationId xmlns:p14="http://schemas.microsoft.com/office/powerpoint/2010/main" val="240420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3310-6C3B-7232-2C15-5C85F2F8F15E}"/>
              </a:ext>
            </a:extLst>
          </p:cNvPr>
          <p:cNvSpPr>
            <a:spLocks noGrp="1"/>
          </p:cNvSpPr>
          <p:nvPr>
            <p:ph type="title"/>
          </p:nvPr>
        </p:nvSpPr>
        <p:spPr/>
        <p:txBody>
          <a:bodyPr>
            <a:normAutofit fontScale="90000"/>
          </a:bodyPr>
          <a:lstStyle/>
          <a:p>
            <a:r>
              <a:rPr lang="en-GB" dirty="0"/>
              <a:t>AI System Architecture</a:t>
            </a:r>
            <a:endParaRPr lang="en-CH" dirty="0"/>
          </a:p>
        </p:txBody>
      </p:sp>
      <p:pic>
        <p:nvPicPr>
          <p:cNvPr id="4" name="Picture 3">
            <a:extLst>
              <a:ext uri="{FF2B5EF4-FFF2-40B4-BE49-F238E27FC236}">
                <a16:creationId xmlns:a16="http://schemas.microsoft.com/office/drawing/2014/main" id="{2C8843AF-582E-0156-232D-D6D11403A5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017725"/>
            <a:ext cx="7772400" cy="3928476"/>
          </a:xfrm>
          <a:prstGeom prst="rect">
            <a:avLst/>
          </a:prstGeom>
        </p:spPr>
      </p:pic>
      <p:sp>
        <p:nvSpPr>
          <p:cNvPr id="5" name="TextBox 4">
            <a:extLst>
              <a:ext uri="{FF2B5EF4-FFF2-40B4-BE49-F238E27FC236}">
                <a16:creationId xmlns:a16="http://schemas.microsoft.com/office/drawing/2014/main" id="{018D1FF8-AF46-892B-BE43-1CE802A4FDB9}"/>
              </a:ext>
            </a:extLst>
          </p:cNvPr>
          <p:cNvSpPr txBox="1"/>
          <p:nvPr/>
        </p:nvSpPr>
        <p:spPr>
          <a:xfrm>
            <a:off x="3753669" y="445025"/>
            <a:ext cx="4704531" cy="400110"/>
          </a:xfrm>
          <a:prstGeom prst="rect">
            <a:avLst/>
          </a:prstGeom>
          <a:noFill/>
        </p:spPr>
        <p:txBody>
          <a:bodyPr wrap="square" rtlCol="0">
            <a:spAutoFit/>
          </a:bodyPr>
          <a:lstStyle/>
          <a:p>
            <a:pPr algn="ctr"/>
            <a:r>
              <a:rPr lang="en-GB" sz="1000" dirty="0">
                <a:latin typeface="Calibri" panose="020F0502020204030204" pitchFamily="34" charset="0"/>
                <a:cs typeface="Calibri" panose="020F0502020204030204" pitchFamily="34" charset="0"/>
              </a:rPr>
              <a:t>Because of its ability to learn through data, ML is particularly useful where the relationship between the data and the result </a:t>
            </a:r>
            <a:r>
              <a:rPr lang="en-GB" sz="1000" b="1" dirty="0">
                <a:latin typeface="Calibri" panose="020F0502020204030204" pitchFamily="34" charset="0"/>
                <a:cs typeface="Calibri" panose="020F0502020204030204" pitchFamily="34" charset="0"/>
              </a:rPr>
              <a:t>cannot be described analytically</a:t>
            </a:r>
            <a:r>
              <a:rPr lang="en-GB" sz="1000" dirty="0">
                <a:latin typeface="Calibri" panose="020F0502020204030204" pitchFamily="34" charset="0"/>
                <a:cs typeface="Calibri" panose="020F0502020204030204" pitchFamily="34" charset="0"/>
              </a:rPr>
              <a:t>.</a:t>
            </a:r>
            <a:endParaRPr lang="en-CH" sz="1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CB7C1C0-F3D9-F241-1EDA-3B14ECA40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spTree>
    <p:extLst>
      <p:ext uri="{BB962C8B-B14F-4D97-AF65-F5344CB8AC3E}">
        <p14:creationId xmlns:p14="http://schemas.microsoft.com/office/powerpoint/2010/main" val="124419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2BE44-FFB9-8C64-B781-34D8BAEB5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8EDDF-FC7D-1011-DD5E-C58BB73EB1FF}"/>
              </a:ext>
            </a:extLst>
          </p:cNvPr>
          <p:cNvSpPr>
            <a:spLocks noGrp="1"/>
          </p:cNvSpPr>
          <p:nvPr>
            <p:ph type="title"/>
          </p:nvPr>
        </p:nvSpPr>
        <p:spPr>
          <a:xfrm>
            <a:off x="311700" y="445024"/>
            <a:ext cx="4460008" cy="926575"/>
          </a:xfrm>
        </p:spPr>
        <p:txBody>
          <a:bodyPr>
            <a:normAutofit fontScale="90000"/>
          </a:bodyPr>
          <a:lstStyle/>
          <a:p>
            <a:r>
              <a:rPr lang="en-GB" dirty="0"/>
              <a:t>Benefits of machine learning</a:t>
            </a:r>
            <a:endParaRPr lang="en-CH" dirty="0"/>
          </a:p>
        </p:txBody>
      </p:sp>
      <p:pic>
        <p:nvPicPr>
          <p:cNvPr id="4" name="Picture 3">
            <a:extLst>
              <a:ext uri="{FF2B5EF4-FFF2-40B4-BE49-F238E27FC236}">
                <a16:creationId xmlns:a16="http://schemas.microsoft.com/office/drawing/2014/main" id="{E99239D9-CBDC-D99C-C21A-974C70B696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1708" y="177800"/>
            <a:ext cx="3975100" cy="4787900"/>
          </a:xfrm>
          <a:prstGeom prst="rect">
            <a:avLst/>
          </a:prstGeom>
        </p:spPr>
      </p:pic>
      <p:sp>
        <p:nvSpPr>
          <p:cNvPr id="3" name="Slide Number Placeholder 2">
            <a:extLst>
              <a:ext uri="{FF2B5EF4-FFF2-40B4-BE49-F238E27FC236}">
                <a16:creationId xmlns:a16="http://schemas.microsoft.com/office/drawing/2014/main" id="{70AD0ED2-CBE9-A7CB-C6A7-08CEC08EFA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Tree>
    <p:extLst>
      <p:ext uri="{BB962C8B-B14F-4D97-AF65-F5344CB8AC3E}">
        <p14:creationId xmlns:p14="http://schemas.microsoft.com/office/powerpoint/2010/main" val="13503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F682B-E2A4-5D86-1D04-3DC41A8B90B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9340F9-2F5D-4E7E-6583-7693E8411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8458" y="86683"/>
            <a:ext cx="6933408" cy="4893731"/>
          </a:xfrm>
          <a:prstGeom prst="rect">
            <a:avLst/>
          </a:prstGeom>
        </p:spPr>
      </p:pic>
      <p:sp>
        <p:nvSpPr>
          <p:cNvPr id="2" name="Title 1">
            <a:extLst>
              <a:ext uri="{FF2B5EF4-FFF2-40B4-BE49-F238E27FC236}">
                <a16:creationId xmlns:a16="http://schemas.microsoft.com/office/drawing/2014/main" id="{71FC64BF-D3F2-3C80-4D69-402917E1EAF3}"/>
              </a:ext>
            </a:extLst>
          </p:cNvPr>
          <p:cNvSpPr>
            <a:spLocks noGrp="1"/>
          </p:cNvSpPr>
          <p:nvPr>
            <p:ph type="title"/>
          </p:nvPr>
        </p:nvSpPr>
        <p:spPr>
          <a:xfrm>
            <a:off x="311700" y="445024"/>
            <a:ext cx="2230332" cy="4253452"/>
          </a:xfrm>
        </p:spPr>
        <p:txBody>
          <a:bodyPr>
            <a:normAutofit/>
          </a:bodyPr>
          <a:lstStyle/>
          <a:p>
            <a:r>
              <a:rPr lang="en-GB" dirty="0"/>
              <a:t>Foreseeable applications of AI in nuclear deterrence</a:t>
            </a:r>
            <a:endParaRPr lang="en-CH" dirty="0"/>
          </a:p>
        </p:txBody>
      </p:sp>
      <p:sp>
        <p:nvSpPr>
          <p:cNvPr id="5" name="TextBox 4">
            <a:extLst>
              <a:ext uri="{FF2B5EF4-FFF2-40B4-BE49-F238E27FC236}">
                <a16:creationId xmlns:a16="http://schemas.microsoft.com/office/drawing/2014/main" id="{C04B4518-59A3-BA59-5BC9-324A164468E9}"/>
              </a:ext>
            </a:extLst>
          </p:cNvPr>
          <p:cNvSpPr txBox="1"/>
          <p:nvPr/>
        </p:nvSpPr>
        <p:spPr>
          <a:xfrm>
            <a:off x="0" y="4854633"/>
            <a:ext cx="2709949" cy="261610"/>
          </a:xfrm>
          <a:prstGeom prst="rect">
            <a:avLst/>
          </a:prstGeom>
          <a:noFill/>
        </p:spPr>
        <p:txBody>
          <a:bodyPr wrap="square" rtlCol="0">
            <a:spAutoFit/>
          </a:bodyPr>
          <a:lstStyle/>
          <a:p>
            <a:r>
              <a:rPr lang="en-CH" sz="1050" dirty="0"/>
              <a:t>Source: </a:t>
            </a:r>
            <a:r>
              <a:rPr lang="en-CH" sz="1050" dirty="0">
                <a:hlinkClick r:id="rId4"/>
              </a:rPr>
              <a:t>SIPRI</a:t>
            </a:r>
            <a:endParaRPr lang="en-CH" sz="1050" dirty="0"/>
          </a:p>
        </p:txBody>
      </p:sp>
      <p:sp>
        <p:nvSpPr>
          <p:cNvPr id="3" name="Slide Number Placeholder 2">
            <a:extLst>
              <a:ext uri="{FF2B5EF4-FFF2-40B4-BE49-F238E27FC236}">
                <a16:creationId xmlns:a16="http://schemas.microsoft.com/office/drawing/2014/main" id="{71C32901-C93C-64F7-9C88-4E3F3AFA54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sp>
        <p:nvSpPr>
          <p:cNvPr id="6" name="Double Bracket 5">
            <a:extLst>
              <a:ext uri="{FF2B5EF4-FFF2-40B4-BE49-F238E27FC236}">
                <a16:creationId xmlns:a16="http://schemas.microsoft.com/office/drawing/2014/main" id="{C29B9D00-3D1F-CFAB-BF80-A4A401AE2F1F}"/>
              </a:ext>
            </a:extLst>
          </p:cNvPr>
          <p:cNvSpPr/>
          <p:nvPr/>
        </p:nvSpPr>
        <p:spPr>
          <a:xfrm>
            <a:off x="6177776" y="2044390"/>
            <a:ext cx="1747024" cy="862361"/>
          </a:xfrm>
          <a:prstGeom prst="bracketPair">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CH"/>
          </a:p>
        </p:txBody>
      </p:sp>
    </p:spTree>
    <p:extLst>
      <p:ext uri="{BB962C8B-B14F-4D97-AF65-F5344CB8AC3E}">
        <p14:creationId xmlns:p14="http://schemas.microsoft.com/office/powerpoint/2010/main" val="32921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76BBA-E87D-D7B5-1215-E6509B8DC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CB135-52C4-F152-0887-A6A567743A10}"/>
              </a:ext>
            </a:extLst>
          </p:cNvPr>
          <p:cNvSpPr>
            <a:spLocks noGrp="1"/>
          </p:cNvSpPr>
          <p:nvPr>
            <p:ph type="title"/>
          </p:nvPr>
        </p:nvSpPr>
        <p:spPr>
          <a:xfrm>
            <a:off x="311700" y="445025"/>
            <a:ext cx="8832300" cy="572700"/>
          </a:xfrm>
        </p:spPr>
        <p:txBody>
          <a:bodyPr>
            <a:noAutofit/>
          </a:bodyPr>
          <a:lstStyle/>
          <a:p>
            <a:r>
              <a:rPr lang="en-GB" sz="2200" dirty="0"/>
              <a:t>Notional Connectivity for Nuclear Command and Control in the U.S.</a:t>
            </a:r>
            <a:endParaRPr lang="en-CH" sz="2200" dirty="0"/>
          </a:p>
        </p:txBody>
      </p:sp>
      <p:pic>
        <p:nvPicPr>
          <p:cNvPr id="3" name="Picture 2">
            <a:extLst>
              <a:ext uri="{FF2B5EF4-FFF2-40B4-BE49-F238E27FC236}">
                <a16:creationId xmlns:a16="http://schemas.microsoft.com/office/drawing/2014/main" id="{E1274006-90FD-7E01-7485-55373FB9BB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5482" y="1017725"/>
            <a:ext cx="6733036" cy="4125775"/>
          </a:xfrm>
          <a:prstGeom prst="rect">
            <a:avLst/>
          </a:prstGeom>
        </p:spPr>
      </p:pic>
      <p:sp>
        <p:nvSpPr>
          <p:cNvPr id="4" name="Slide Number Placeholder 3">
            <a:extLst>
              <a:ext uri="{FF2B5EF4-FFF2-40B4-BE49-F238E27FC236}">
                <a16:creationId xmlns:a16="http://schemas.microsoft.com/office/drawing/2014/main" id="{84F9E7BC-DFC1-9775-9204-D5297DE887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Tree>
    <p:extLst>
      <p:ext uri="{BB962C8B-B14F-4D97-AF65-F5344CB8AC3E}">
        <p14:creationId xmlns:p14="http://schemas.microsoft.com/office/powerpoint/2010/main" val="374293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803C-50B8-85BB-50CE-6348E11AB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CE8BD-61DF-1486-1A38-DDC6B88F9440}"/>
              </a:ext>
            </a:extLst>
          </p:cNvPr>
          <p:cNvSpPr>
            <a:spLocks noGrp="1"/>
          </p:cNvSpPr>
          <p:nvPr>
            <p:ph type="title"/>
          </p:nvPr>
        </p:nvSpPr>
        <p:spPr>
          <a:xfrm>
            <a:off x="311699" y="445024"/>
            <a:ext cx="8709459" cy="496808"/>
          </a:xfrm>
        </p:spPr>
        <p:txBody>
          <a:bodyPr>
            <a:noAutofit/>
          </a:bodyPr>
          <a:lstStyle/>
          <a:p>
            <a:r>
              <a:rPr lang="en-GB" sz="2400" dirty="0"/>
              <a:t>AI/ML + NC3 → increased risk of nuclear weapons use?</a:t>
            </a:r>
            <a:endParaRPr lang="en-CH" sz="2400" dirty="0"/>
          </a:p>
        </p:txBody>
      </p:sp>
      <p:pic>
        <p:nvPicPr>
          <p:cNvPr id="1026" name="Picture 2" descr="Keeping humans in the loop is not enough to make AI safe for ...">
            <a:extLst>
              <a:ext uri="{FF2B5EF4-FFF2-40B4-BE49-F238E27FC236}">
                <a16:creationId xmlns:a16="http://schemas.microsoft.com/office/drawing/2014/main" id="{926E32BC-0E9C-B8B5-EDA5-3E94E70B86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3564" y="1317121"/>
            <a:ext cx="6976872" cy="3826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069251-37A3-C5EC-AA37-E53F343BA3B8}"/>
              </a:ext>
            </a:extLst>
          </p:cNvPr>
          <p:cNvSpPr txBox="1"/>
          <p:nvPr/>
        </p:nvSpPr>
        <p:spPr>
          <a:xfrm>
            <a:off x="100631" y="4728002"/>
            <a:ext cx="4084794" cy="415498"/>
          </a:xfrm>
          <a:prstGeom prst="rect">
            <a:avLst/>
          </a:prstGeom>
          <a:noFill/>
        </p:spPr>
        <p:txBody>
          <a:bodyPr wrap="square" rtlCol="0">
            <a:spAutoFit/>
          </a:bodyPr>
          <a:lstStyle/>
          <a:p>
            <a:r>
              <a:rPr lang="en-CH" sz="1050" dirty="0"/>
              <a:t>NC3: </a:t>
            </a:r>
            <a:r>
              <a:rPr lang="en-GB" sz="1050" dirty="0"/>
              <a:t>nuclear command, control, and communications</a:t>
            </a:r>
            <a:endParaRPr lang="en-CH" sz="1050" dirty="0"/>
          </a:p>
          <a:p>
            <a:r>
              <a:rPr lang="en-CH" sz="1050" dirty="0"/>
              <a:t>Source: </a:t>
            </a:r>
            <a:r>
              <a:rPr lang="en-GB" sz="1050" u="sng" dirty="0">
                <a:solidFill>
                  <a:schemeClr val="hlink"/>
                </a:solidFill>
                <a:hlinkClick r:id="rId4"/>
              </a:rPr>
              <a:t>Rautenbach, (2022</a:t>
            </a:r>
            <a:r>
              <a:rPr lang="en-CH" sz="1050" u="sng" dirty="0">
                <a:solidFill>
                  <a:schemeClr val="hlink"/>
                </a:solidFill>
              </a:rPr>
              <a:t>)</a:t>
            </a:r>
            <a:endParaRPr lang="en-GB" sz="1050" dirty="0">
              <a:solidFill>
                <a:schemeClr val="dk1"/>
              </a:solidFill>
            </a:endParaRPr>
          </a:p>
        </p:txBody>
      </p:sp>
      <p:sp>
        <p:nvSpPr>
          <p:cNvPr id="3" name="Slide Number Placeholder 2">
            <a:extLst>
              <a:ext uri="{FF2B5EF4-FFF2-40B4-BE49-F238E27FC236}">
                <a16:creationId xmlns:a16="http://schemas.microsoft.com/office/drawing/2014/main" id="{5EDD0681-589B-DBC2-21BF-6185D3546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spTree>
    <p:extLst>
      <p:ext uri="{BB962C8B-B14F-4D97-AF65-F5344CB8AC3E}">
        <p14:creationId xmlns:p14="http://schemas.microsoft.com/office/powerpoint/2010/main" val="134997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age of AI diplomacy | The Spectator">
            <a:extLst>
              <a:ext uri="{FF2B5EF4-FFF2-40B4-BE49-F238E27FC236}">
                <a16:creationId xmlns:a16="http://schemas.microsoft.com/office/drawing/2014/main" id="{CAC56C4D-B5E4-41EE-5515-18D68D82DA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684" y="0"/>
            <a:ext cx="8004237" cy="51384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7CA24E-E014-7DCD-3A15-DDB3AE522A02}"/>
              </a:ext>
            </a:extLst>
          </p:cNvPr>
          <p:cNvSpPr txBox="1"/>
          <p:nvPr/>
        </p:nvSpPr>
        <p:spPr>
          <a:xfrm>
            <a:off x="6711406" y="1256763"/>
            <a:ext cx="1648946" cy="253916"/>
          </a:xfrm>
          <a:prstGeom prst="rect">
            <a:avLst/>
          </a:prstGeom>
          <a:noFill/>
        </p:spPr>
        <p:txBody>
          <a:bodyPr wrap="square">
            <a:spAutoFit/>
          </a:bodyPr>
          <a:lstStyle/>
          <a:p>
            <a:r>
              <a:rPr lang="en-CH" sz="1050" dirty="0"/>
              <a:t>Source: </a:t>
            </a:r>
            <a:r>
              <a:rPr lang="en-CH" sz="1050" dirty="0">
                <a:hlinkClick r:id="rId3"/>
              </a:rPr>
              <a:t>Galeotti (2023)</a:t>
            </a:r>
            <a:endParaRPr lang="en-CH" sz="1050" dirty="0"/>
          </a:p>
        </p:txBody>
      </p:sp>
      <p:sp>
        <p:nvSpPr>
          <p:cNvPr id="4" name="Slide Number Placeholder 3">
            <a:extLst>
              <a:ext uri="{FF2B5EF4-FFF2-40B4-BE49-F238E27FC236}">
                <a16:creationId xmlns:a16="http://schemas.microsoft.com/office/drawing/2014/main" id="{5EA840ED-CA58-ED7A-A2A0-0C0A8293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Tree>
    <p:extLst>
      <p:ext uri="{BB962C8B-B14F-4D97-AF65-F5344CB8AC3E}">
        <p14:creationId xmlns:p14="http://schemas.microsoft.com/office/powerpoint/2010/main" val="313850143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1989</TotalTime>
  <Words>936</Words>
  <Application>Microsoft Macintosh PowerPoint</Application>
  <PresentationFormat>On-screen Show (16:9)</PresentationFormat>
  <Paragraphs>100</Paragraphs>
  <Slides>21</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inherit</vt:lpstr>
      <vt:lpstr>Arial</vt:lpstr>
      <vt:lpstr>Calibri</vt:lpstr>
      <vt:lpstr>Helvetica</vt:lpstr>
      <vt:lpstr>Simple Light</vt:lpstr>
      <vt:lpstr>PowerPoint Presentation</vt:lpstr>
      <vt:lpstr>Contents</vt:lpstr>
      <vt:lpstr>x</vt:lpstr>
      <vt:lpstr>AI System Architecture</vt:lpstr>
      <vt:lpstr>Benefits of machine learning</vt:lpstr>
      <vt:lpstr>Foreseeable applications of AI in nuclear deterrence</vt:lpstr>
      <vt:lpstr>Notional Connectivity for Nuclear Command and Control in the U.S.</vt:lpstr>
      <vt:lpstr>AI/ML + NC3 → increased risk of nuclear weapons use?</vt:lpstr>
      <vt:lpstr>PowerPoint Presentation</vt:lpstr>
      <vt:lpstr>OK.</vt:lpstr>
      <vt:lpstr>PowerPoint Presentation</vt:lpstr>
      <vt:lpstr>PowerPoint Presentation</vt:lpstr>
      <vt:lpstr>Deception of an AI by an adversary</vt:lpstr>
      <vt:lpstr>PowerPoint Presentation</vt:lpstr>
      <vt:lpstr>PowerPoint Presentation</vt:lpstr>
      <vt:lpstr>PowerPoint Presentation</vt:lpstr>
      <vt:lpstr>PowerPoint Presentation</vt:lpstr>
      <vt:lpstr>PowerPoint Presentation</vt:lpstr>
      <vt:lpstr>More risk reduction measures and how they can be implemented</vt:lpstr>
      <vt:lpstr>But what does AI not change?</vt:lpstr>
      <vt:lpstr>Impact of EDTs on the decision-making context, mindset,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Nuclear Risk Reduction Strategies</dc:title>
  <cp:lastModifiedBy>CHRISTOPH, Joël Naoki Ernesto</cp:lastModifiedBy>
  <cp:revision>224</cp:revision>
  <dcterms:modified xsi:type="dcterms:W3CDTF">2024-01-27T15:49:58Z</dcterms:modified>
</cp:coreProperties>
</file>