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7" r:id="rId14"/>
    <p:sldId id="268" r:id="rId15"/>
    <p:sldId id="269" r:id="rId16"/>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3"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viewProps" Target="viewProps.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diagrams/_rels/data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svg" /><Relationship Id="rId1" Type="http://schemas.openxmlformats.org/officeDocument/2006/relationships/image" Target="../media/image3.png" /><Relationship Id="rId6" Type="http://schemas.openxmlformats.org/officeDocument/2006/relationships/image" Target="../media/image8.svg" /><Relationship Id="rId5" Type="http://schemas.openxmlformats.org/officeDocument/2006/relationships/image" Target="../media/image7.png" /><Relationship Id="rId4" Type="http://schemas.openxmlformats.org/officeDocument/2006/relationships/image" Target="../media/image6.svg" /></Relationships>
</file>

<file path=ppt/diagrams/_rels/data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svg" /><Relationship Id="rId1" Type="http://schemas.openxmlformats.org/officeDocument/2006/relationships/image" Target="../media/image10.png" /><Relationship Id="rId6" Type="http://schemas.openxmlformats.org/officeDocument/2006/relationships/image" Target="../media/image15.svg" /><Relationship Id="rId5" Type="http://schemas.openxmlformats.org/officeDocument/2006/relationships/image" Target="../media/image14.png" /><Relationship Id="rId4" Type="http://schemas.openxmlformats.org/officeDocument/2006/relationships/image" Target="../media/image13.svg" /></Relationships>
</file>

<file path=ppt/diagrams/_rels/data3.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svg" /><Relationship Id="rId1" Type="http://schemas.openxmlformats.org/officeDocument/2006/relationships/image" Target="../media/image17.png" /><Relationship Id="rId6" Type="http://schemas.openxmlformats.org/officeDocument/2006/relationships/image" Target="../media/image22.svg" /><Relationship Id="rId5" Type="http://schemas.openxmlformats.org/officeDocument/2006/relationships/image" Target="../media/image21.png" /><Relationship Id="rId4" Type="http://schemas.openxmlformats.org/officeDocument/2006/relationships/image" Target="../media/image20.svg" /></Relationships>
</file>

<file path=ppt/diagrams/_rels/data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24.svg" /><Relationship Id="rId1" Type="http://schemas.openxmlformats.org/officeDocument/2006/relationships/image" Target="../media/image23.png" /><Relationship Id="rId4" Type="http://schemas.openxmlformats.org/officeDocument/2006/relationships/image" Target="../media/image11.svg" /></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svg" /><Relationship Id="rId1" Type="http://schemas.openxmlformats.org/officeDocument/2006/relationships/image" Target="../media/image3.png" /><Relationship Id="rId6" Type="http://schemas.openxmlformats.org/officeDocument/2006/relationships/image" Target="../media/image8.svg" /><Relationship Id="rId5" Type="http://schemas.openxmlformats.org/officeDocument/2006/relationships/image" Target="../media/image7.png" /><Relationship Id="rId4" Type="http://schemas.openxmlformats.org/officeDocument/2006/relationships/image" Target="../media/image6.svg" /></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svg" /><Relationship Id="rId1" Type="http://schemas.openxmlformats.org/officeDocument/2006/relationships/image" Target="../media/image10.png" /><Relationship Id="rId6" Type="http://schemas.openxmlformats.org/officeDocument/2006/relationships/image" Target="../media/image15.svg" /><Relationship Id="rId5" Type="http://schemas.openxmlformats.org/officeDocument/2006/relationships/image" Target="../media/image14.png" /><Relationship Id="rId4" Type="http://schemas.openxmlformats.org/officeDocument/2006/relationships/image" Target="../media/image13.svg" /></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svg" /><Relationship Id="rId1" Type="http://schemas.openxmlformats.org/officeDocument/2006/relationships/image" Target="../media/image17.png" /><Relationship Id="rId6" Type="http://schemas.openxmlformats.org/officeDocument/2006/relationships/image" Target="../media/image22.svg" /><Relationship Id="rId5" Type="http://schemas.openxmlformats.org/officeDocument/2006/relationships/image" Target="../media/image21.png" /><Relationship Id="rId4" Type="http://schemas.openxmlformats.org/officeDocument/2006/relationships/image" Target="../media/image20.svg" /></Relationships>
</file>

<file path=ppt/diagrams/_rels/drawing4.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24.svg" /><Relationship Id="rId1" Type="http://schemas.openxmlformats.org/officeDocument/2006/relationships/image" Target="../media/image23.png" /><Relationship Id="rId4" Type="http://schemas.openxmlformats.org/officeDocument/2006/relationships/image" Target="../media/image11.sv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9CF0AB-F1A9-4C0E-ACF2-38871AA400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AF48C7-9CFE-4E9F-A678-9FABD5BE1017}">
      <dgm:prSet/>
      <dgm:spPr/>
      <dgm:t>
        <a:bodyPr/>
        <a:lstStyle/>
        <a:p>
          <a:pPr>
            <a:lnSpc>
              <a:spcPct val="100000"/>
            </a:lnSpc>
          </a:pPr>
          <a:r>
            <a:rPr lang="en-US"/>
            <a:t>AI programming focuses on cognitive skills that include the following:</a:t>
          </a:r>
        </a:p>
      </dgm:t>
    </dgm:pt>
    <dgm:pt modelId="{5532C701-0A1C-4FF4-B7B3-843EA6597730}" type="parTrans" cxnId="{B3490BFA-5860-4B23-BEBC-F0FA7BF3FF41}">
      <dgm:prSet/>
      <dgm:spPr/>
      <dgm:t>
        <a:bodyPr/>
        <a:lstStyle/>
        <a:p>
          <a:endParaRPr lang="en-US"/>
        </a:p>
      </dgm:t>
    </dgm:pt>
    <dgm:pt modelId="{AE66F4EE-AA02-4D92-979B-E8EF80D23B12}" type="sibTrans" cxnId="{B3490BFA-5860-4B23-BEBC-F0FA7BF3FF41}">
      <dgm:prSet/>
      <dgm:spPr/>
      <dgm:t>
        <a:bodyPr/>
        <a:lstStyle/>
        <a:p>
          <a:endParaRPr lang="en-US"/>
        </a:p>
      </dgm:t>
    </dgm:pt>
    <dgm:pt modelId="{EB3B99F9-826D-4A2E-B732-7B075CBD8A6E}">
      <dgm:prSet/>
      <dgm:spPr/>
      <dgm:t>
        <a:bodyPr/>
        <a:lstStyle/>
        <a:p>
          <a:pPr>
            <a:lnSpc>
              <a:spcPct val="100000"/>
            </a:lnSpc>
          </a:pPr>
          <a:r>
            <a:rPr lang="en-US"/>
            <a:t>Learning. </a:t>
          </a:r>
        </a:p>
      </dgm:t>
    </dgm:pt>
    <dgm:pt modelId="{952788AE-6FFE-48D4-B42C-C4E5CB019FC2}" type="parTrans" cxnId="{143DACD4-BDEA-4C5E-9559-9102E97C262C}">
      <dgm:prSet/>
      <dgm:spPr/>
      <dgm:t>
        <a:bodyPr/>
        <a:lstStyle/>
        <a:p>
          <a:endParaRPr lang="en-US"/>
        </a:p>
      </dgm:t>
    </dgm:pt>
    <dgm:pt modelId="{8430F3B5-4C0D-4975-89AF-4E99F923B1CC}" type="sibTrans" cxnId="{143DACD4-BDEA-4C5E-9559-9102E97C262C}">
      <dgm:prSet/>
      <dgm:spPr/>
      <dgm:t>
        <a:bodyPr/>
        <a:lstStyle/>
        <a:p>
          <a:endParaRPr lang="en-US"/>
        </a:p>
      </dgm:t>
    </dgm:pt>
    <dgm:pt modelId="{5F9F0E32-5BCF-470A-9AF3-A5F7D1197E55}">
      <dgm:prSet/>
      <dgm:spPr/>
      <dgm:t>
        <a:bodyPr/>
        <a:lstStyle/>
        <a:p>
          <a:pPr>
            <a:lnSpc>
              <a:spcPct val="100000"/>
            </a:lnSpc>
          </a:pPr>
          <a:r>
            <a:rPr lang="en-US"/>
            <a:t>Reasoning. </a:t>
          </a:r>
        </a:p>
      </dgm:t>
    </dgm:pt>
    <dgm:pt modelId="{EAC1FDA4-9EEF-4C22-B10C-9DFEC4E547ED}" type="parTrans" cxnId="{0210ACE6-4D58-49CD-B0D3-E91AAB5E4A71}">
      <dgm:prSet/>
      <dgm:spPr/>
      <dgm:t>
        <a:bodyPr/>
        <a:lstStyle/>
        <a:p>
          <a:endParaRPr lang="en-US"/>
        </a:p>
      </dgm:t>
    </dgm:pt>
    <dgm:pt modelId="{6897EBB8-0300-4308-B0B7-FFF0E9185C6C}" type="sibTrans" cxnId="{0210ACE6-4D58-49CD-B0D3-E91AAB5E4A71}">
      <dgm:prSet/>
      <dgm:spPr/>
      <dgm:t>
        <a:bodyPr/>
        <a:lstStyle/>
        <a:p>
          <a:endParaRPr lang="en-US"/>
        </a:p>
      </dgm:t>
    </dgm:pt>
    <dgm:pt modelId="{92B3F621-AE34-47FA-921C-EA6F715112BE}">
      <dgm:prSet/>
      <dgm:spPr/>
      <dgm:t>
        <a:bodyPr/>
        <a:lstStyle/>
        <a:p>
          <a:pPr>
            <a:lnSpc>
              <a:spcPct val="100000"/>
            </a:lnSpc>
          </a:pPr>
          <a:r>
            <a:rPr lang="en-US"/>
            <a:t>Self-correction. </a:t>
          </a:r>
        </a:p>
      </dgm:t>
    </dgm:pt>
    <dgm:pt modelId="{C2847D4B-B9D8-401B-B5E9-4415DCC774F7}" type="parTrans" cxnId="{914D496A-2D91-4A46-BE77-97DD47CDF237}">
      <dgm:prSet/>
      <dgm:spPr/>
      <dgm:t>
        <a:bodyPr/>
        <a:lstStyle/>
        <a:p>
          <a:endParaRPr lang="en-US"/>
        </a:p>
      </dgm:t>
    </dgm:pt>
    <dgm:pt modelId="{C1E9E9F2-9A80-453D-8376-70E0EBBEF1FA}" type="sibTrans" cxnId="{914D496A-2D91-4A46-BE77-97DD47CDF237}">
      <dgm:prSet/>
      <dgm:spPr/>
      <dgm:t>
        <a:bodyPr/>
        <a:lstStyle/>
        <a:p>
          <a:endParaRPr lang="en-US"/>
        </a:p>
      </dgm:t>
    </dgm:pt>
    <dgm:pt modelId="{9506519C-51D6-48F4-B1D1-91CE8B44B1BF}">
      <dgm:prSet/>
      <dgm:spPr/>
      <dgm:t>
        <a:bodyPr/>
        <a:lstStyle/>
        <a:p>
          <a:pPr>
            <a:lnSpc>
              <a:spcPct val="100000"/>
            </a:lnSpc>
          </a:pPr>
          <a:r>
            <a:rPr lang="en-US"/>
            <a:t>Creativity</a:t>
          </a:r>
        </a:p>
      </dgm:t>
    </dgm:pt>
    <dgm:pt modelId="{DF1CB8B5-D0C8-46DC-8E81-C1046C068AC6}" type="parTrans" cxnId="{2339CD9B-1604-4788-B77C-7847FA175DE0}">
      <dgm:prSet/>
      <dgm:spPr/>
      <dgm:t>
        <a:bodyPr/>
        <a:lstStyle/>
        <a:p>
          <a:endParaRPr lang="en-US"/>
        </a:p>
      </dgm:t>
    </dgm:pt>
    <dgm:pt modelId="{B85EF683-C4B0-4472-912E-B60797E2D312}" type="sibTrans" cxnId="{2339CD9B-1604-4788-B77C-7847FA175DE0}">
      <dgm:prSet/>
      <dgm:spPr/>
      <dgm:t>
        <a:bodyPr/>
        <a:lstStyle/>
        <a:p>
          <a:endParaRPr lang="en-US"/>
        </a:p>
      </dgm:t>
    </dgm:pt>
    <dgm:pt modelId="{17B01F7E-99E6-40D6-99DB-A7ECEF869DDB}">
      <dgm:prSet/>
      <dgm:spPr/>
      <dgm:t>
        <a:bodyPr/>
        <a:lstStyle/>
        <a:p>
          <a:pPr>
            <a:lnSpc>
              <a:spcPct val="100000"/>
            </a:lnSpc>
          </a:pPr>
          <a:r>
            <a:rPr lang="en-US"/>
            <a:t>Machine learning enables software applications to become more accurate at predicting outcomes without being explicitly programmed to do so. Machine  learning algorithms use historical data as input to predict new output values. This approach became vastly more effective with the rise of large data sets to train on. </a:t>
          </a:r>
        </a:p>
      </dgm:t>
    </dgm:pt>
    <dgm:pt modelId="{A8918D3F-38E1-4E60-8E5A-2A9FDE0EA245}" type="parTrans" cxnId="{7D1C6CB8-4641-448E-A637-4DE0E187916C}">
      <dgm:prSet/>
      <dgm:spPr/>
      <dgm:t>
        <a:bodyPr/>
        <a:lstStyle/>
        <a:p>
          <a:endParaRPr lang="en-US"/>
        </a:p>
      </dgm:t>
    </dgm:pt>
    <dgm:pt modelId="{5776F19F-900D-4DEA-8390-814212569CC4}" type="sibTrans" cxnId="{7D1C6CB8-4641-448E-A637-4DE0E187916C}">
      <dgm:prSet/>
      <dgm:spPr/>
      <dgm:t>
        <a:bodyPr/>
        <a:lstStyle/>
        <a:p>
          <a:endParaRPr lang="en-US"/>
        </a:p>
      </dgm:t>
    </dgm:pt>
    <dgm:pt modelId="{48FF7A6D-32B1-43CC-8EF0-2D4355339D54}">
      <dgm:prSet/>
      <dgm:spPr/>
      <dgm:t>
        <a:bodyPr/>
        <a:lstStyle/>
        <a:p>
          <a:pPr>
            <a:lnSpc>
              <a:spcPct val="100000"/>
            </a:lnSpc>
          </a:pPr>
          <a:r>
            <a:rPr lang="en-US"/>
            <a:t>Deep learning, a subset of machine learning, is based on our understanding of how the brain is structured. Deep learning's use of artificial neural network structure is the underpinning of recent advances in AI, including self-driving cars and ChatGPT.</a:t>
          </a:r>
        </a:p>
      </dgm:t>
    </dgm:pt>
    <dgm:pt modelId="{DEB131DD-7E41-48AC-AD25-FF0481035E53}" type="parTrans" cxnId="{3B3835F7-71D9-4920-ADDA-321794E3C1DF}">
      <dgm:prSet/>
      <dgm:spPr/>
      <dgm:t>
        <a:bodyPr/>
        <a:lstStyle/>
        <a:p>
          <a:endParaRPr lang="en-US"/>
        </a:p>
      </dgm:t>
    </dgm:pt>
    <dgm:pt modelId="{E21D8B19-AB80-484A-8E04-4E61CCE44B97}" type="sibTrans" cxnId="{3B3835F7-71D9-4920-ADDA-321794E3C1DF}">
      <dgm:prSet/>
      <dgm:spPr/>
      <dgm:t>
        <a:bodyPr/>
        <a:lstStyle/>
        <a:p>
          <a:endParaRPr lang="en-US"/>
        </a:p>
      </dgm:t>
    </dgm:pt>
    <dgm:pt modelId="{60B1F89D-3AA1-4396-AC39-518DCE81302E}" type="pres">
      <dgm:prSet presAssocID="{E39CF0AB-F1A9-4C0E-ACF2-38871AA40008}" presName="root" presStyleCnt="0">
        <dgm:presLayoutVars>
          <dgm:dir/>
          <dgm:resizeHandles val="exact"/>
        </dgm:presLayoutVars>
      </dgm:prSet>
      <dgm:spPr/>
    </dgm:pt>
    <dgm:pt modelId="{004D8E8B-5FE3-4A36-9F72-D83CEC7FE9F1}" type="pres">
      <dgm:prSet presAssocID="{D1AF48C7-9CFE-4E9F-A678-9FABD5BE1017}" presName="compNode" presStyleCnt="0"/>
      <dgm:spPr/>
    </dgm:pt>
    <dgm:pt modelId="{E83D76E8-4070-4DC7-9DA8-E0088C694AC1}" type="pres">
      <dgm:prSet presAssocID="{D1AF48C7-9CFE-4E9F-A678-9FABD5BE1017}" presName="bgRect" presStyleLbl="bgShp" presStyleIdx="0" presStyleCnt="3"/>
      <dgm:spPr/>
    </dgm:pt>
    <dgm:pt modelId="{262CFDF4-F888-4C82-B060-4B719B4646D7}" type="pres">
      <dgm:prSet presAssocID="{D1AF48C7-9CFE-4E9F-A678-9FABD5BE10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rson with Idea"/>
        </a:ext>
      </dgm:extLst>
    </dgm:pt>
    <dgm:pt modelId="{2822D79D-8ECF-498F-AD07-12689E4ADCB9}" type="pres">
      <dgm:prSet presAssocID="{D1AF48C7-9CFE-4E9F-A678-9FABD5BE1017}" presName="spaceRect" presStyleCnt="0"/>
      <dgm:spPr/>
    </dgm:pt>
    <dgm:pt modelId="{755BB5DD-CA48-4C26-B6F3-380E8C06ED56}" type="pres">
      <dgm:prSet presAssocID="{D1AF48C7-9CFE-4E9F-A678-9FABD5BE1017}" presName="parTx" presStyleLbl="revTx" presStyleIdx="0" presStyleCnt="4">
        <dgm:presLayoutVars>
          <dgm:chMax val="0"/>
          <dgm:chPref val="0"/>
        </dgm:presLayoutVars>
      </dgm:prSet>
      <dgm:spPr/>
    </dgm:pt>
    <dgm:pt modelId="{AC2236DD-44A2-4929-92BB-E7B8FD570983}" type="pres">
      <dgm:prSet presAssocID="{D1AF48C7-9CFE-4E9F-A678-9FABD5BE1017}" presName="desTx" presStyleLbl="revTx" presStyleIdx="1" presStyleCnt="4">
        <dgm:presLayoutVars/>
      </dgm:prSet>
      <dgm:spPr/>
    </dgm:pt>
    <dgm:pt modelId="{CB733D35-C5DA-4A2E-A710-C555DE66619D}" type="pres">
      <dgm:prSet presAssocID="{AE66F4EE-AA02-4D92-979B-E8EF80D23B12}" presName="sibTrans" presStyleCnt="0"/>
      <dgm:spPr/>
    </dgm:pt>
    <dgm:pt modelId="{10365654-AFA3-417A-AF39-6A3918FD8869}" type="pres">
      <dgm:prSet presAssocID="{17B01F7E-99E6-40D6-99DB-A7ECEF869DDB}" presName="compNode" presStyleCnt="0"/>
      <dgm:spPr/>
    </dgm:pt>
    <dgm:pt modelId="{899D800D-63CB-4DBC-B667-E01A546288E5}" type="pres">
      <dgm:prSet presAssocID="{17B01F7E-99E6-40D6-99DB-A7ECEF869DDB}" presName="bgRect" presStyleLbl="bgShp" presStyleIdx="1" presStyleCnt="3"/>
      <dgm:spPr/>
    </dgm:pt>
    <dgm:pt modelId="{F6E0D388-1A59-43DD-97A9-F6E0C545D0CA}" type="pres">
      <dgm:prSet presAssocID="{17B01F7E-99E6-40D6-99DB-A7ECEF869D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2B9BF1E1-6ADD-4359-A95E-E2ABB20552CF}" type="pres">
      <dgm:prSet presAssocID="{17B01F7E-99E6-40D6-99DB-A7ECEF869DDB}" presName="spaceRect" presStyleCnt="0"/>
      <dgm:spPr/>
    </dgm:pt>
    <dgm:pt modelId="{C5226705-FB13-412C-AA54-F7A93200B78A}" type="pres">
      <dgm:prSet presAssocID="{17B01F7E-99E6-40D6-99DB-A7ECEF869DDB}" presName="parTx" presStyleLbl="revTx" presStyleIdx="2" presStyleCnt="4">
        <dgm:presLayoutVars>
          <dgm:chMax val="0"/>
          <dgm:chPref val="0"/>
        </dgm:presLayoutVars>
      </dgm:prSet>
      <dgm:spPr/>
    </dgm:pt>
    <dgm:pt modelId="{10B274DE-9F73-4F01-863D-F7CAFB518EE5}" type="pres">
      <dgm:prSet presAssocID="{5776F19F-900D-4DEA-8390-814212569CC4}" presName="sibTrans" presStyleCnt="0"/>
      <dgm:spPr/>
    </dgm:pt>
    <dgm:pt modelId="{132B5A44-F2BB-40F2-908C-48435BF36B41}" type="pres">
      <dgm:prSet presAssocID="{48FF7A6D-32B1-43CC-8EF0-2D4355339D54}" presName="compNode" presStyleCnt="0"/>
      <dgm:spPr/>
    </dgm:pt>
    <dgm:pt modelId="{F9C632B2-F79C-431E-9A3F-29437C3B0494}" type="pres">
      <dgm:prSet presAssocID="{48FF7A6D-32B1-43CC-8EF0-2D4355339D54}" presName="bgRect" presStyleLbl="bgShp" presStyleIdx="2" presStyleCnt="3"/>
      <dgm:spPr/>
    </dgm:pt>
    <dgm:pt modelId="{A3E52692-CD9E-4A63-95BB-A535E7388518}" type="pres">
      <dgm:prSet presAssocID="{48FF7A6D-32B1-43CC-8EF0-2D4355339D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50F45EFB-615A-401C-8358-78872A34344E}" type="pres">
      <dgm:prSet presAssocID="{48FF7A6D-32B1-43CC-8EF0-2D4355339D54}" presName="spaceRect" presStyleCnt="0"/>
      <dgm:spPr/>
    </dgm:pt>
    <dgm:pt modelId="{4F27FC50-7436-4EEA-951C-85C2660BF590}" type="pres">
      <dgm:prSet presAssocID="{48FF7A6D-32B1-43CC-8EF0-2D4355339D54}" presName="parTx" presStyleLbl="revTx" presStyleIdx="3" presStyleCnt="4">
        <dgm:presLayoutVars>
          <dgm:chMax val="0"/>
          <dgm:chPref val="0"/>
        </dgm:presLayoutVars>
      </dgm:prSet>
      <dgm:spPr/>
    </dgm:pt>
  </dgm:ptLst>
  <dgm:cxnLst>
    <dgm:cxn modelId="{264F4D01-D4F5-43BF-A0DC-F4B59F730CD4}" type="presOf" srcId="{E39CF0AB-F1A9-4C0E-ACF2-38871AA40008}" destId="{60B1F89D-3AA1-4396-AC39-518DCE81302E}" srcOrd="0" destOrd="0" presId="urn:microsoft.com/office/officeart/2018/2/layout/IconVerticalSolidList"/>
    <dgm:cxn modelId="{A7CFEC0E-D529-43B1-84A6-CE7A0677DEA9}" type="presOf" srcId="{48FF7A6D-32B1-43CC-8EF0-2D4355339D54}" destId="{4F27FC50-7436-4EEA-951C-85C2660BF590}" srcOrd="0" destOrd="0" presId="urn:microsoft.com/office/officeart/2018/2/layout/IconVerticalSolidList"/>
    <dgm:cxn modelId="{914D496A-2D91-4A46-BE77-97DD47CDF237}" srcId="{D1AF48C7-9CFE-4E9F-A678-9FABD5BE1017}" destId="{92B3F621-AE34-47FA-921C-EA6F715112BE}" srcOrd="2" destOrd="0" parTransId="{C2847D4B-B9D8-401B-B5E9-4415DCC774F7}" sibTransId="{C1E9E9F2-9A80-453D-8376-70E0EBBEF1FA}"/>
    <dgm:cxn modelId="{0E648C82-1B48-4986-978A-F1AA404659FF}" type="presOf" srcId="{EB3B99F9-826D-4A2E-B732-7B075CBD8A6E}" destId="{AC2236DD-44A2-4929-92BB-E7B8FD570983}" srcOrd="0" destOrd="0" presId="urn:microsoft.com/office/officeart/2018/2/layout/IconVerticalSolidList"/>
    <dgm:cxn modelId="{2339CD9B-1604-4788-B77C-7847FA175DE0}" srcId="{D1AF48C7-9CFE-4E9F-A678-9FABD5BE1017}" destId="{9506519C-51D6-48F4-B1D1-91CE8B44B1BF}" srcOrd="3" destOrd="0" parTransId="{DF1CB8B5-D0C8-46DC-8E81-C1046C068AC6}" sibTransId="{B85EF683-C4B0-4472-912E-B60797E2D312}"/>
    <dgm:cxn modelId="{177C2DB8-7CBB-4CCE-8209-5298A528D2E5}" type="presOf" srcId="{17B01F7E-99E6-40D6-99DB-A7ECEF869DDB}" destId="{C5226705-FB13-412C-AA54-F7A93200B78A}" srcOrd="0" destOrd="0" presId="urn:microsoft.com/office/officeart/2018/2/layout/IconVerticalSolidList"/>
    <dgm:cxn modelId="{7D1C6CB8-4641-448E-A637-4DE0E187916C}" srcId="{E39CF0AB-F1A9-4C0E-ACF2-38871AA40008}" destId="{17B01F7E-99E6-40D6-99DB-A7ECEF869DDB}" srcOrd="1" destOrd="0" parTransId="{A8918D3F-38E1-4E60-8E5A-2A9FDE0EA245}" sibTransId="{5776F19F-900D-4DEA-8390-814212569CC4}"/>
    <dgm:cxn modelId="{025D33C8-BBA4-4B35-A52A-933C0E397D81}" type="presOf" srcId="{9506519C-51D6-48F4-B1D1-91CE8B44B1BF}" destId="{AC2236DD-44A2-4929-92BB-E7B8FD570983}" srcOrd="0" destOrd="3" presId="urn:microsoft.com/office/officeart/2018/2/layout/IconVerticalSolidList"/>
    <dgm:cxn modelId="{143DACD4-BDEA-4C5E-9559-9102E97C262C}" srcId="{D1AF48C7-9CFE-4E9F-A678-9FABD5BE1017}" destId="{EB3B99F9-826D-4A2E-B732-7B075CBD8A6E}" srcOrd="0" destOrd="0" parTransId="{952788AE-6FFE-48D4-B42C-C4E5CB019FC2}" sibTransId="{8430F3B5-4C0D-4975-89AF-4E99F923B1CC}"/>
    <dgm:cxn modelId="{DC491DE0-5079-4556-94C2-FAABDCB04B2A}" type="presOf" srcId="{5F9F0E32-5BCF-470A-9AF3-A5F7D1197E55}" destId="{AC2236DD-44A2-4929-92BB-E7B8FD570983}" srcOrd="0" destOrd="1" presId="urn:microsoft.com/office/officeart/2018/2/layout/IconVerticalSolidList"/>
    <dgm:cxn modelId="{0210ACE6-4D58-49CD-B0D3-E91AAB5E4A71}" srcId="{D1AF48C7-9CFE-4E9F-A678-9FABD5BE1017}" destId="{5F9F0E32-5BCF-470A-9AF3-A5F7D1197E55}" srcOrd="1" destOrd="0" parTransId="{EAC1FDA4-9EEF-4C22-B10C-9DFEC4E547ED}" sibTransId="{6897EBB8-0300-4308-B0B7-FFF0E9185C6C}"/>
    <dgm:cxn modelId="{3B3835F7-71D9-4920-ADDA-321794E3C1DF}" srcId="{E39CF0AB-F1A9-4C0E-ACF2-38871AA40008}" destId="{48FF7A6D-32B1-43CC-8EF0-2D4355339D54}" srcOrd="2" destOrd="0" parTransId="{DEB131DD-7E41-48AC-AD25-FF0481035E53}" sibTransId="{E21D8B19-AB80-484A-8E04-4E61CCE44B97}"/>
    <dgm:cxn modelId="{B3490BFA-5860-4B23-BEBC-F0FA7BF3FF41}" srcId="{E39CF0AB-F1A9-4C0E-ACF2-38871AA40008}" destId="{D1AF48C7-9CFE-4E9F-A678-9FABD5BE1017}" srcOrd="0" destOrd="0" parTransId="{5532C701-0A1C-4FF4-B7B3-843EA6597730}" sibTransId="{AE66F4EE-AA02-4D92-979B-E8EF80D23B12}"/>
    <dgm:cxn modelId="{BC2E92FB-D8E2-41FE-AAD2-6CFB76C8E926}" type="presOf" srcId="{D1AF48C7-9CFE-4E9F-A678-9FABD5BE1017}" destId="{755BB5DD-CA48-4C26-B6F3-380E8C06ED56}" srcOrd="0" destOrd="0" presId="urn:microsoft.com/office/officeart/2018/2/layout/IconVerticalSolidList"/>
    <dgm:cxn modelId="{ABAF0CFE-3AF9-4E74-BE52-7391B7C05D64}" type="presOf" srcId="{92B3F621-AE34-47FA-921C-EA6F715112BE}" destId="{AC2236DD-44A2-4929-92BB-E7B8FD570983}" srcOrd="0" destOrd="2" presId="urn:microsoft.com/office/officeart/2018/2/layout/IconVerticalSolidList"/>
    <dgm:cxn modelId="{623EE87E-6EB0-45AD-A345-0E8EDCCCA117}" type="presParOf" srcId="{60B1F89D-3AA1-4396-AC39-518DCE81302E}" destId="{004D8E8B-5FE3-4A36-9F72-D83CEC7FE9F1}" srcOrd="0" destOrd="0" presId="urn:microsoft.com/office/officeart/2018/2/layout/IconVerticalSolidList"/>
    <dgm:cxn modelId="{28F2B9A0-5F80-4CE3-B848-E87FEABDFAA7}" type="presParOf" srcId="{004D8E8B-5FE3-4A36-9F72-D83CEC7FE9F1}" destId="{E83D76E8-4070-4DC7-9DA8-E0088C694AC1}" srcOrd="0" destOrd="0" presId="urn:microsoft.com/office/officeart/2018/2/layout/IconVerticalSolidList"/>
    <dgm:cxn modelId="{D6E2E11E-B0BF-43B2-8F45-E2E35010BEBA}" type="presParOf" srcId="{004D8E8B-5FE3-4A36-9F72-D83CEC7FE9F1}" destId="{262CFDF4-F888-4C82-B060-4B719B4646D7}" srcOrd="1" destOrd="0" presId="urn:microsoft.com/office/officeart/2018/2/layout/IconVerticalSolidList"/>
    <dgm:cxn modelId="{547CD2E9-55F3-489E-864E-86A4AB5541A3}" type="presParOf" srcId="{004D8E8B-5FE3-4A36-9F72-D83CEC7FE9F1}" destId="{2822D79D-8ECF-498F-AD07-12689E4ADCB9}" srcOrd="2" destOrd="0" presId="urn:microsoft.com/office/officeart/2018/2/layout/IconVerticalSolidList"/>
    <dgm:cxn modelId="{00F5534E-D990-46C0-9542-C8F0D4C100FB}" type="presParOf" srcId="{004D8E8B-5FE3-4A36-9F72-D83CEC7FE9F1}" destId="{755BB5DD-CA48-4C26-B6F3-380E8C06ED56}" srcOrd="3" destOrd="0" presId="urn:microsoft.com/office/officeart/2018/2/layout/IconVerticalSolidList"/>
    <dgm:cxn modelId="{BBCE61F6-7A33-41A5-BEEE-1A62656470AF}" type="presParOf" srcId="{004D8E8B-5FE3-4A36-9F72-D83CEC7FE9F1}" destId="{AC2236DD-44A2-4929-92BB-E7B8FD570983}" srcOrd="4" destOrd="0" presId="urn:microsoft.com/office/officeart/2018/2/layout/IconVerticalSolidList"/>
    <dgm:cxn modelId="{2DF00564-1F93-4DBC-97D1-8E8AD79ED09A}" type="presParOf" srcId="{60B1F89D-3AA1-4396-AC39-518DCE81302E}" destId="{CB733D35-C5DA-4A2E-A710-C555DE66619D}" srcOrd="1" destOrd="0" presId="urn:microsoft.com/office/officeart/2018/2/layout/IconVerticalSolidList"/>
    <dgm:cxn modelId="{BF9438F5-F35B-48E0-AC9E-428917653A4E}" type="presParOf" srcId="{60B1F89D-3AA1-4396-AC39-518DCE81302E}" destId="{10365654-AFA3-417A-AF39-6A3918FD8869}" srcOrd="2" destOrd="0" presId="urn:microsoft.com/office/officeart/2018/2/layout/IconVerticalSolidList"/>
    <dgm:cxn modelId="{6046E023-214C-4C08-B7C0-633B466372E8}" type="presParOf" srcId="{10365654-AFA3-417A-AF39-6A3918FD8869}" destId="{899D800D-63CB-4DBC-B667-E01A546288E5}" srcOrd="0" destOrd="0" presId="urn:microsoft.com/office/officeart/2018/2/layout/IconVerticalSolidList"/>
    <dgm:cxn modelId="{6F66A8F2-7A1D-4804-9EB0-54FEF75CCDD8}" type="presParOf" srcId="{10365654-AFA3-417A-AF39-6A3918FD8869}" destId="{F6E0D388-1A59-43DD-97A9-F6E0C545D0CA}" srcOrd="1" destOrd="0" presId="urn:microsoft.com/office/officeart/2018/2/layout/IconVerticalSolidList"/>
    <dgm:cxn modelId="{64E9FD32-C5F8-44EB-8E31-C791C109B832}" type="presParOf" srcId="{10365654-AFA3-417A-AF39-6A3918FD8869}" destId="{2B9BF1E1-6ADD-4359-A95E-E2ABB20552CF}" srcOrd="2" destOrd="0" presId="urn:microsoft.com/office/officeart/2018/2/layout/IconVerticalSolidList"/>
    <dgm:cxn modelId="{F51D445C-7AEC-4DF2-A79B-FF17AE17FA7F}" type="presParOf" srcId="{10365654-AFA3-417A-AF39-6A3918FD8869}" destId="{C5226705-FB13-412C-AA54-F7A93200B78A}" srcOrd="3" destOrd="0" presId="urn:microsoft.com/office/officeart/2018/2/layout/IconVerticalSolidList"/>
    <dgm:cxn modelId="{F9ED4D34-236E-4B32-885E-64D6205F463F}" type="presParOf" srcId="{60B1F89D-3AA1-4396-AC39-518DCE81302E}" destId="{10B274DE-9F73-4F01-863D-F7CAFB518EE5}" srcOrd="3" destOrd="0" presId="urn:microsoft.com/office/officeart/2018/2/layout/IconVerticalSolidList"/>
    <dgm:cxn modelId="{587242BD-880B-417D-805D-A4A2D756CA76}" type="presParOf" srcId="{60B1F89D-3AA1-4396-AC39-518DCE81302E}" destId="{132B5A44-F2BB-40F2-908C-48435BF36B41}" srcOrd="4" destOrd="0" presId="urn:microsoft.com/office/officeart/2018/2/layout/IconVerticalSolidList"/>
    <dgm:cxn modelId="{07F3DC5B-0B40-46A8-9201-9EFB3157B943}" type="presParOf" srcId="{132B5A44-F2BB-40F2-908C-48435BF36B41}" destId="{F9C632B2-F79C-431E-9A3F-29437C3B0494}" srcOrd="0" destOrd="0" presId="urn:microsoft.com/office/officeart/2018/2/layout/IconVerticalSolidList"/>
    <dgm:cxn modelId="{1A642CB7-0FDF-4618-AABE-033BB5403D4D}" type="presParOf" srcId="{132B5A44-F2BB-40F2-908C-48435BF36B41}" destId="{A3E52692-CD9E-4A63-95BB-A535E7388518}" srcOrd="1" destOrd="0" presId="urn:microsoft.com/office/officeart/2018/2/layout/IconVerticalSolidList"/>
    <dgm:cxn modelId="{CA849875-DF44-4E59-AC85-10F0272AAE36}" type="presParOf" srcId="{132B5A44-F2BB-40F2-908C-48435BF36B41}" destId="{50F45EFB-615A-401C-8358-78872A34344E}" srcOrd="2" destOrd="0" presId="urn:microsoft.com/office/officeart/2018/2/layout/IconVerticalSolidList"/>
    <dgm:cxn modelId="{A00C408C-71AD-4CAB-B90A-9560E63FFF11}" type="presParOf" srcId="{132B5A44-F2BB-40F2-908C-48435BF36B41}" destId="{4F27FC50-7436-4EEA-951C-85C2660BF5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A6DA51-5D50-4D51-8734-82496E0529F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581B8E2-D5AB-43D0-8588-D03159A9109B}">
      <dgm:prSet/>
      <dgm:spPr/>
      <dgm:t>
        <a:bodyPr/>
        <a:lstStyle/>
        <a:p>
          <a:pPr>
            <a:lnSpc>
              <a:spcPct val="100000"/>
            </a:lnSpc>
          </a:pPr>
          <a:r>
            <a:rPr lang="en-US"/>
            <a:t>Nuclear energy is key to achieving global net zero objectives, working in partnership with renewable energy sources and other low carbon options, as part of a sustainable energy system to decarbonize electricity and non-electric energy production.</a:t>
          </a:r>
        </a:p>
      </dgm:t>
    </dgm:pt>
    <dgm:pt modelId="{46D2B1CA-AAF6-4CD6-9C3C-0673C9858577}" type="parTrans" cxnId="{22CBD8ED-996F-41A4-8B38-C9E3479CD7EF}">
      <dgm:prSet/>
      <dgm:spPr/>
      <dgm:t>
        <a:bodyPr/>
        <a:lstStyle/>
        <a:p>
          <a:endParaRPr lang="en-US"/>
        </a:p>
      </dgm:t>
    </dgm:pt>
    <dgm:pt modelId="{7B3073FE-6182-4288-ACA5-68342D3CCE5F}" type="sibTrans" cxnId="{22CBD8ED-996F-41A4-8B38-C9E3479CD7EF}">
      <dgm:prSet/>
      <dgm:spPr/>
      <dgm:t>
        <a:bodyPr/>
        <a:lstStyle/>
        <a:p>
          <a:endParaRPr lang="en-US"/>
        </a:p>
      </dgm:t>
    </dgm:pt>
    <dgm:pt modelId="{684C90CE-C7DA-4210-80FC-C24A04F950D7}">
      <dgm:prSet/>
      <dgm:spPr/>
      <dgm:t>
        <a:bodyPr/>
        <a:lstStyle/>
        <a:p>
          <a:pPr>
            <a:lnSpc>
              <a:spcPct val="100000"/>
            </a:lnSpc>
          </a:pPr>
          <a:r>
            <a:rPr lang="en-US"/>
            <a:t>This can help in achieving SDG 7 (Affordable &amp; Clean Energy) and contribute to SDG 13 (Climate Action).</a:t>
          </a:r>
        </a:p>
      </dgm:t>
    </dgm:pt>
    <dgm:pt modelId="{E535E64E-33AC-4D4B-91ED-BAF62AB18A95}" type="parTrans" cxnId="{6B2E30C9-FE8B-4D8C-82EE-B6106FE6EF30}">
      <dgm:prSet/>
      <dgm:spPr/>
      <dgm:t>
        <a:bodyPr/>
        <a:lstStyle/>
        <a:p>
          <a:endParaRPr lang="en-US"/>
        </a:p>
      </dgm:t>
    </dgm:pt>
    <dgm:pt modelId="{97DD4156-0401-40BE-8F14-A39C8DC2F4CE}" type="sibTrans" cxnId="{6B2E30C9-FE8B-4D8C-82EE-B6106FE6EF30}">
      <dgm:prSet/>
      <dgm:spPr/>
      <dgm:t>
        <a:bodyPr/>
        <a:lstStyle/>
        <a:p>
          <a:endParaRPr lang="en-US"/>
        </a:p>
      </dgm:t>
    </dgm:pt>
    <dgm:pt modelId="{5A18E190-75EA-4FB5-B249-B2C78823FB5C}">
      <dgm:prSet/>
      <dgm:spPr/>
      <dgm:t>
        <a:bodyPr/>
        <a:lstStyle/>
        <a:p>
          <a:pPr>
            <a:lnSpc>
              <a:spcPct val="100000"/>
            </a:lnSpc>
          </a:pPr>
          <a:r>
            <a:rPr lang="en-US"/>
            <a:t>Nuclear Energy for Agriculture can contribute to SDG 1 (No Poverty), SDG 2 (Zero Hunger), and SDG 10 (Reduced Inequalities)</a:t>
          </a:r>
        </a:p>
      </dgm:t>
    </dgm:pt>
    <dgm:pt modelId="{90C8CF9A-D523-4FAC-A1C0-6D6B146DD014}" type="parTrans" cxnId="{FD44137F-672C-45D3-AC1E-2F4F51659621}">
      <dgm:prSet/>
      <dgm:spPr/>
      <dgm:t>
        <a:bodyPr/>
        <a:lstStyle/>
        <a:p>
          <a:endParaRPr lang="en-US"/>
        </a:p>
      </dgm:t>
    </dgm:pt>
    <dgm:pt modelId="{411707C2-6908-4BBF-90C0-9EF006BCF6DD}" type="sibTrans" cxnId="{FD44137F-672C-45D3-AC1E-2F4F51659621}">
      <dgm:prSet/>
      <dgm:spPr/>
      <dgm:t>
        <a:bodyPr/>
        <a:lstStyle/>
        <a:p>
          <a:endParaRPr lang="en-US"/>
        </a:p>
      </dgm:t>
    </dgm:pt>
    <dgm:pt modelId="{8832CE64-2631-46E4-AB8D-5632FD5AE355}" type="pres">
      <dgm:prSet presAssocID="{20A6DA51-5D50-4D51-8734-82496E0529F3}" presName="root" presStyleCnt="0">
        <dgm:presLayoutVars>
          <dgm:dir/>
          <dgm:resizeHandles val="exact"/>
        </dgm:presLayoutVars>
      </dgm:prSet>
      <dgm:spPr/>
    </dgm:pt>
    <dgm:pt modelId="{7E87377E-3A73-415D-A78F-4CA228FA5B92}" type="pres">
      <dgm:prSet presAssocID="{C581B8E2-D5AB-43D0-8588-D03159A9109B}" presName="compNode" presStyleCnt="0"/>
      <dgm:spPr/>
    </dgm:pt>
    <dgm:pt modelId="{CBC72E26-AE2E-4E38-904F-66753DC0AAAF}" type="pres">
      <dgm:prSet presAssocID="{C581B8E2-D5AB-43D0-8588-D03159A9109B}" presName="bgRect" presStyleLbl="bgShp" presStyleIdx="0" presStyleCnt="3"/>
      <dgm:spPr/>
    </dgm:pt>
    <dgm:pt modelId="{0A458681-FE43-4AC7-B03D-A77D87555241}" type="pres">
      <dgm:prSet presAssocID="{C581B8E2-D5AB-43D0-8588-D03159A9109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tom"/>
        </a:ext>
      </dgm:extLst>
    </dgm:pt>
    <dgm:pt modelId="{7C64BB7B-9F31-43CC-AB1C-63525EDC9C15}" type="pres">
      <dgm:prSet presAssocID="{C581B8E2-D5AB-43D0-8588-D03159A9109B}" presName="spaceRect" presStyleCnt="0"/>
      <dgm:spPr/>
    </dgm:pt>
    <dgm:pt modelId="{0A15DB3A-9040-4D7B-B56E-B770B117328F}" type="pres">
      <dgm:prSet presAssocID="{C581B8E2-D5AB-43D0-8588-D03159A9109B}" presName="parTx" presStyleLbl="revTx" presStyleIdx="0" presStyleCnt="3">
        <dgm:presLayoutVars>
          <dgm:chMax val="0"/>
          <dgm:chPref val="0"/>
        </dgm:presLayoutVars>
      </dgm:prSet>
      <dgm:spPr/>
    </dgm:pt>
    <dgm:pt modelId="{819DE437-ADF5-4766-B2B4-9AA5E1DFAFAD}" type="pres">
      <dgm:prSet presAssocID="{7B3073FE-6182-4288-ACA5-68342D3CCE5F}" presName="sibTrans" presStyleCnt="0"/>
      <dgm:spPr/>
    </dgm:pt>
    <dgm:pt modelId="{1C916A9E-F42C-4511-95FA-21C05E761A96}" type="pres">
      <dgm:prSet presAssocID="{684C90CE-C7DA-4210-80FC-C24A04F950D7}" presName="compNode" presStyleCnt="0"/>
      <dgm:spPr/>
    </dgm:pt>
    <dgm:pt modelId="{FA1BD670-76DF-46E0-BD59-A45CC5BC87F8}" type="pres">
      <dgm:prSet presAssocID="{684C90CE-C7DA-4210-80FC-C24A04F950D7}" presName="bgRect" presStyleLbl="bgShp" presStyleIdx="1" presStyleCnt="3"/>
      <dgm:spPr/>
    </dgm:pt>
    <dgm:pt modelId="{96001052-A21B-4AFC-82A8-62C34B889C06}" type="pres">
      <dgm:prSet presAssocID="{684C90CE-C7DA-4210-80FC-C24A04F950D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ermometer"/>
        </a:ext>
      </dgm:extLst>
    </dgm:pt>
    <dgm:pt modelId="{857C7E82-647B-4C0C-8086-96EFB63F7989}" type="pres">
      <dgm:prSet presAssocID="{684C90CE-C7DA-4210-80FC-C24A04F950D7}" presName="spaceRect" presStyleCnt="0"/>
      <dgm:spPr/>
    </dgm:pt>
    <dgm:pt modelId="{799B53EF-98C9-44AB-B24F-531E5830334B}" type="pres">
      <dgm:prSet presAssocID="{684C90CE-C7DA-4210-80FC-C24A04F950D7}" presName="parTx" presStyleLbl="revTx" presStyleIdx="1" presStyleCnt="3">
        <dgm:presLayoutVars>
          <dgm:chMax val="0"/>
          <dgm:chPref val="0"/>
        </dgm:presLayoutVars>
      </dgm:prSet>
      <dgm:spPr/>
    </dgm:pt>
    <dgm:pt modelId="{54474CDE-5F9D-4F74-8EB3-481BA579994D}" type="pres">
      <dgm:prSet presAssocID="{97DD4156-0401-40BE-8F14-A39C8DC2F4CE}" presName="sibTrans" presStyleCnt="0"/>
      <dgm:spPr/>
    </dgm:pt>
    <dgm:pt modelId="{EB636410-F79C-4886-BE9D-2C68B473A7F8}" type="pres">
      <dgm:prSet presAssocID="{5A18E190-75EA-4FB5-B249-B2C78823FB5C}" presName="compNode" presStyleCnt="0"/>
      <dgm:spPr/>
    </dgm:pt>
    <dgm:pt modelId="{A48BA6FF-A474-4E06-86E1-D0CFBA3F28C7}" type="pres">
      <dgm:prSet presAssocID="{5A18E190-75EA-4FB5-B249-B2C78823FB5C}" presName="bgRect" presStyleLbl="bgShp" presStyleIdx="2" presStyleCnt="3"/>
      <dgm:spPr/>
    </dgm:pt>
    <dgm:pt modelId="{3FA3F75F-2780-47E3-AF4B-01E0264C1A9B}" type="pres">
      <dgm:prSet presAssocID="{5A18E190-75EA-4FB5-B249-B2C78823FB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rm scene"/>
        </a:ext>
      </dgm:extLst>
    </dgm:pt>
    <dgm:pt modelId="{BDF4A5FA-C0A7-4761-A76E-B057F4F791D4}" type="pres">
      <dgm:prSet presAssocID="{5A18E190-75EA-4FB5-B249-B2C78823FB5C}" presName="spaceRect" presStyleCnt="0"/>
      <dgm:spPr/>
    </dgm:pt>
    <dgm:pt modelId="{1E4EE7FE-D7E6-4CC2-8C24-12DBD2287E46}" type="pres">
      <dgm:prSet presAssocID="{5A18E190-75EA-4FB5-B249-B2C78823FB5C}" presName="parTx" presStyleLbl="revTx" presStyleIdx="2" presStyleCnt="3">
        <dgm:presLayoutVars>
          <dgm:chMax val="0"/>
          <dgm:chPref val="0"/>
        </dgm:presLayoutVars>
      </dgm:prSet>
      <dgm:spPr/>
    </dgm:pt>
  </dgm:ptLst>
  <dgm:cxnLst>
    <dgm:cxn modelId="{0F99722B-9A25-433A-ACB3-74F070920204}" type="presOf" srcId="{C581B8E2-D5AB-43D0-8588-D03159A9109B}" destId="{0A15DB3A-9040-4D7B-B56E-B770B117328F}" srcOrd="0" destOrd="0" presId="urn:microsoft.com/office/officeart/2018/2/layout/IconVerticalSolidList"/>
    <dgm:cxn modelId="{9BEE005D-220C-404C-A14C-D0D093E732DF}" type="presOf" srcId="{684C90CE-C7DA-4210-80FC-C24A04F950D7}" destId="{799B53EF-98C9-44AB-B24F-531E5830334B}" srcOrd="0" destOrd="0" presId="urn:microsoft.com/office/officeart/2018/2/layout/IconVerticalSolidList"/>
    <dgm:cxn modelId="{F0FB526F-8A7A-4F31-ACFB-9114FF6534B1}" type="presOf" srcId="{20A6DA51-5D50-4D51-8734-82496E0529F3}" destId="{8832CE64-2631-46E4-AB8D-5632FD5AE355}" srcOrd="0" destOrd="0" presId="urn:microsoft.com/office/officeart/2018/2/layout/IconVerticalSolidList"/>
    <dgm:cxn modelId="{FD44137F-672C-45D3-AC1E-2F4F51659621}" srcId="{20A6DA51-5D50-4D51-8734-82496E0529F3}" destId="{5A18E190-75EA-4FB5-B249-B2C78823FB5C}" srcOrd="2" destOrd="0" parTransId="{90C8CF9A-D523-4FAC-A1C0-6D6B146DD014}" sibTransId="{411707C2-6908-4BBF-90C0-9EF006BCF6DD}"/>
    <dgm:cxn modelId="{DA7F9EBE-AEBD-427E-BB03-5A9C91913446}" type="presOf" srcId="{5A18E190-75EA-4FB5-B249-B2C78823FB5C}" destId="{1E4EE7FE-D7E6-4CC2-8C24-12DBD2287E46}" srcOrd="0" destOrd="0" presId="urn:microsoft.com/office/officeart/2018/2/layout/IconVerticalSolidList"/>
    <dgm:cxn modelId="{6B2E30C9-FE8B-4D8C-82EE-B6106FE6EF30}" srcId="{20A6DA51-5D50-4D51-8734-82496E0529F3}" destId="{684C90CE-C7DA-4210-80FC-C24A04F950D7}" srcOrd="1" destOrd="0" parTransId="{E535E64E-33AC-4D4B-91ED-BAF62AB18A95}" sibTransId="{97DD4156-0401-40BE-8F14-A39C8DC2F4CE}"/>
    <dgm:cxn modelId="{22CBD8ED-996F-41A4-8B38-C9E3479CD7EF}" srcId="{20A6DA51-5D50-4D51-8734-82496E0529F3}" destId="{C581B8E2-D5AB-43D0-8588-D03159A9109B}" srcOrd="0" destOrd="0" parTransId="{46D2B1CA-AAF6-4CD6-9C3C-0673C9858577}" sibTransId="{7B3073FE-6182-4288-ACA5-68342D3CCE5F}"/>
    <dgm:cxn modelId="{B9FD46E3-62AF-4A42-A3E5-AB76BB8C2F1F}" type="presParOf" srcId="{8832CE64-2631-46E4-AB8D-5632FD5AE355}" destId="{7E87377E-3A73-415D-A78F-4CA228FA5B92}" srcOrd="0" destOrd="0" presId="urn:microsoft.com/office/officeart/2018/2/layout/IconVerticalSolidList"/>
    <dgm:cxn modelId="{04D2F724-CB40-405A-8AB0-7BAC62BEB844}" type="presParOf" srcId="{7E87377E-3A73-415D-A78F-4CA228FA5B92}" destId="{CBC72E26-AE2E-4E38-904F-66753DC0AAAF}" srcOrd="0" destOrd="0" presId="urn:microsoft.com/office/officeart/2018/2/layout/IconVerticalSolidList"/>
    <dgm:cxn modelId="{61E4DA65-9404-46F2-9C5A-A8DD069C79AC}" type="presParOf" srcId="{7E87377E-3A73-415D-A78F-4CA228FA5B92}" destId="{0A458681-FE43-4AC7-B03D-A77D87555241}" srcOrd="1" destOrd="0" presId="urn:microsoft.com/office/officeart/2018/2/layout/IconVerticalSolidList"/>
    <dgm:cxn modelId="{4884F02C-A2C5-496F-8600-BEA0908BFCB9}" type="presParOf" srcId="{7E87377E-3A73-415D-A78F-4CA228FA5B92}" destId="{7C64BB7B-9F31-43CC-AB1C-63525EDC9C15}" srcOrd="2" destOrd="0" presId="urn:microsoft.com/office/officeart/2018/2/layout/IconVerticalSolidList"/>
    <dgm:cxn modelId="{01D7CCD0-0B35-4F31-85CD-9E4609641848}" type="presParOf" srcId="{7E87377E-3A73-415D-A78F-4CA228FA5B92}" destId="{0A15DB3A-9040-4D7B-B56E-B770B117328F}" srcOrd="3" destOrd="0" presId="urn:microsoft.com/office/officeart/2018/2/layout/IconVerticalSolidList"/>
    <dgm:cxn modelId="{5C602AEA-0AB6-4AE5-9825-CC3DB6897D98}" type="presParOf" srcId="{8832CE64-2631-46E4-AB8D-5632FD5AE355}" destId="{819DE437-ADF5-4766-B2B4-9AA5E1DFAFAD}" srcOrd="1" destOrd="0" presId="urn:microsoft.com/office/officeart/2018/2/layout/IconVerticalSolidList"/>
    <dgm:cxn modelId="{DC74A291-66F2-418E-B442-346423C80E5F}" type="presParOf" srcId="{8832CE64-2631-46E4-AB8D-5632FD5AE355}" destId="{1C916A9E-F42C-4511-95FA-21C05E761A96}" srcOrd="2" destOrd="0" presId="urn:microsoft.com/office/officeart/2018/2/layout/IconVerticalSolidList"/>
    <dgm:cxn modelId="{49289BDA-0568-43E6-A603-C9615E442C10}" type="presParOf" srcId="{1C916A9E-F42C-4511-95FA-21C05E761A96}" destId="{FA1BD670-76DF-46E0-BD59-A45CC5BC87F8}" srcOrd="0" destOrd="0" presId="urn:microsoft.com/office/officeart/2018/2/layout/IconVerticalSolidList"/>
    <dgm:cxn modelId="{B69581D8-9CC9-41EF-8DE3-6248678BC25E}" type="presParOf" srcId="{1C916A9E-F42C-4511-95FA-21C05E761A96}" destId="{96001052-A21B-4AFC-82A8-62C34B889C06}" srcOrd="1" destOrd="0" presId="urn:microsoft.com/office/officeart/2018/2/layout/IconVerticalSolidList"/>
    <dgm:cxn modelId="{57A54ABE-8AF5-4777-AF90-3584D8E1165D}" type="presParOf" srcId="{1C916A9E-F42C-4511-95FA-21C05E761A96}" destId="{857C7E82-647B-4C0C-8086-96EFB63F7989}" srcOrd="2" destOrd="0" presId="urn:microsoft.com/office/officeart/2018/2/layout/IconVerticalSolidList"/>
    <dgm:cxn modelId="{AF281BFA-6D49-4968-AD0F-FCF1D82D0037}" type="presParOf" srcId="{1C916A9E-F42C-4511-95FA-21C05E761A96}" destId="{799B53EF-98C9-44AB-B24F-531E5830334B}" srcOrd="3" destOrd="0" presId="urn:microsoft.com/office/officeart/2018/2/layout/IconVerticalSolidList"/>
    <dgm:cxn modelId="{F08ECE7C-63ED-47A5-914D-8E4A60C356CF}" type="presParOf" srcId="{8832CE64-2631-46E4-AB8D-5632FD5AE355}" destId="{54474CDE-5F9D-4F74-8EB3-481BA579994D}" srcOrd="3" destOrd="0" presId="urn:microsoft.com/office/officeart/2018/2/layout/IconVerticalSolidList"/>
    <dgm:cxn modelId="{7785F3E2-6B98-4414-B326-F52DA45FD501}" type="presParOf" srcId="{8832CE64-2631-46E4-AB8D-5632FD5AE355}" destId="{EB636410-F79C-4886-BE9D-2C68B473A7F8}" srcOrd="4" destOrd="0" presId="urn:microsoft.com/office/officeart/2018/2/layout/IconVerticalSolidList"/>
    <dgm:cxn modelId="{5C5DF88B-CF40-480E-BBD3-9872E4BC8EF3}" type="presParOf" srcId="{EB636410-F79C-4886-BE9D-2C68B473A7F8}" destId="{A48BA6FF-A474-4E06-86E1-D0CFBA3F28C7}" srcOrd="0" destOrd="0" presId="urn:microsoft.com/office/officeart/2018/2/layout/IconVerticalSolidList"/>
    <dgm:cxn modelId="{8195B11C-7C20-4AE9-A187-84DE8F9E7DA3}" type="presParOf" srcId="{EB636410-F79C-4886-BE9D-2C68B473A7F8}" destId="{3FA3F75F-2780-47E3-AF4B-01E0264C1A9B}" srcOrd="1" destOrd="0" presId="urn:microsoft.com/office/officeart/2018/2/layout/IconVerticalSolidList"/>
    <dgm:cxn modelId="{4AF372F2-F65B-4077-BAB2-A072B1B8A2ED}" type="presParOf" srcId="{EB636410-F79C-4886-BE9D-2C68B473A7F8}" destId="{BDF4A5FA-C0A7-4761-A76E-B057F4F791D4}" srcOrd="2" destOrd="0" presId="urn:microsoft.com/office/officeart/2018/2/layout/IconVerticalSolidList"/>
    <dgm:cxn modelId="{D818707F-EEED-4C92-9EDB-A5766201A5EF}" type="presParOf" srcId="{EB636410-F79C-4886-BE9D-2C68B473A7F8}" destId="{1E4EE7FE-D7E6-4CC2-8C24-12DBD2287E4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6ECAC5-538A-4B32-9275-B95824A9CA35}"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934277B-56E7-45B0-A43C-27F67DDFCCD2}">
      <dgm:prSet/>
      <dgm:spPr/>
      <dgm:t>
        <a:bodyPr/>
        <a:lstStyle/>
        <a:p>
          <a:pPr>
            <a:defRPr b="1"/>
          </a:pPr>
          <a:r>
            <a:rPr lang="en-US"/>
            <a:t>AI can help in harnessing benefits from peaceful applications of Nuclear Technology</a:t>
          </a:r>
        </a:p>
      </dgm:t>
    </dgm:pt>
    <dgm:pt modelId="{71C2FF2E-9C37-44B2-8FDC-09E8D9277E8F}" type="parTrans" cxnId="{CC2813D6-4AB3-46EE-AE55-2CF0B25CCD1A}">
      <dgm:prSet/>
      <dgm:spPr/>
      <dgm:t>
        <a:bodyPr/>
        <a:lstStyle/>
        <a:p>
          <a:endParaRPr lang="en-US"/>
        </a:p>
      </dgm:t>
    </dgm:pt>
    <dgm:pt modelId="{116E24CF-A3D8-46C6-812A-D9F4D9C5B035}" type="sibTrans" cxnId="{CC2813D6-4AB3-46EE-AE55-2CF0B25CCD1A}">
      <dgm:prSet/>
      <dgm:spPr/>
      <dgm:t>
        <a:bodyPr/>
        <a:lstStyle/>
        <a:p>
          <a:endParaRPr lang="en-US"/>
        </a:p>
      </dgm:t>
    </dgm:pt>
    <dgm:pt modelId="{7916824F-DB0D-4D7D-B766-1460E045722C}">
      <dgm:prSet/>
      <dgm:spPr/>
      <dgm:t>
        <a:bodyPr/>
        <a:lstStyle/>
        <a:p>
          <a:pPr>
            <a:defRPr b="1"/>
          </a:pPr>
          <a:r>
            <a:rPr lang="en-US"/>
            <a:t>Human health</a:t>
          </a:r>
        </a:p>
      </dgm:t>
    </dgm:pt>
    <dgm:pt modelId="{30F4F367-17B6-4418-BAAB-510539E6FB55}" type="parTrans" cxnId="{D9A7FAE4-73F8-4386-9A3E-9F48770D5134}">
      <dgm:prSet/>
      <dgm:spPr/>
      <dgm:t>
        <a:bodyPr/>
        <a:lstStyle/>
        <a:p>
          <a:endParaRPr lang="en-US"/>
        </a:p>
      </dgm:t>
    </dgm:pt>
    <dgm:pt modelId="{2727DC2B-D643-4D03-9ED3-DEF972EECCC7}" type="sibTrans" cxnId="{D9A7FAE4-73F8-4386-9A3E-9F48770D5134}">
      <dgm:prSet/>
      <dgm:spPr/>
      <dgm:t>
        <a:bodyPr/>
        <a:lstStyle/>
        <a:p>
          <a:endParaRPr lang="en-US"/>
        </a:p>
      </dgm:t>
    </dgm:pt>
    <dgm:pt modelId="{79253968-FD82-4EFA-81D6-001FC0585168}">
      <dgm:prSet/>
      <dgm:spPr/>
      <dgm:t>
        <a:bodyPr/>
        <a:lstStyle/>
        <a:p>
          <a:r>
            <a:rPr lang="en-US" dirty="0"/>
            <a:t>AI can contribute to combating diseases. It is already applied to support the diagnosis and treatment of cancer through improved image interpretation and precise tumor contouring, enabling more accurate treatment plans and adaptive radiotherapy.</a:t>
          </a:r>
        </a:p>
      </dgm:t>
    </dgm:pt>
    <dgm:pt modelId="{AEE9D011-CF9B-4110-AB79-802539EF8829}" type="parTrans" cxnId="{FD3A96DC-2400-4D3F-AEA0-044A554861CF}">
      <dgm:prSet/>
      <dgm:spPr/>
      <dgm:t>
        <a:bodyPr/>
        <a:lstStyle/>
        <a:p>
          <a:endParaRPr lang="en-US"/>
        </a:p>
      </dgm:t>
    </dgm:pt>
    <dgm:pt modelId="{273B7A6E-A92E-427A-A2D3-80A954B84DDC}" type="sibTrans" cxnId="{FD3A96DC-2400-4D3F-AEA0-044A554861CF}">
      <dgm:prSet/>
      <dgm:spPr/>
      <dgm:t>
        <a:bodyPr/>
        <a:lstStyle/>
        <a:p>
          <a:endParaRPr lang="en-US"/>
        </a:p>
      </dgm:t>
    </dgm:pt>
    <dgm:pt modelId="{6DEED2E8-460A-470F-81CD-283A43BA1DBE}">
      <dgm:prSet/>
      <dgm:spPr/>
      <dgm:t>
        <a:bodyPr/>
        <a:lstStyle/>
        <a:p>
          <a:pPr>
            <a:defRPr b="1"/>
          </a:pPr>
          <a:r>
            <a:rPr lang="en-US"/>
            <a:t>Food and Agriculture</a:t>
          </a:r>
        </a:p>
      </dgm:t>
    </dgm:pt>
    <dgm:pt modelId="{FC3E035A-2FB9-4C18-8175-1F8F4F653236}" type="parTrans" cxnId="{98FE4A7D-9D2D-481A-AC95-BB18FF0481F7}">
      <dgm:prSet/>
      <dgm:spPr/>
      <dgm:t>
        <a:bodyPr/>
        <a:lstStyle/>
        <a:p>
          <a:endParaRPr lang="en-US"/>
        </a:p>
      </dgm:t>
    </dgm:pt>
    <dgm:pt modelId="{FF9E7901-C52C-4014-B3F6-D71AAD5230BA}" type="sibTrans" cxnId="{98FE4A7D-9D2D-481A-AC95-BB18FF0481F7}">
      <dgm:prSet/>
      <dgm:spPr/>
      <dgm:t>
        <a:bodyPr/>
        <a:lstStyle/>
        <a:p>
          <a:endParaRPr lang="en-US"/>
        </a:p>
      </dgm:t>
    </dgm:pt>
    <dgm:pt modelId="{B5D74BBF-9EFF-40E4-91FB-009CD8FC6CD9}">
      <dgm:prSet/>
      <dgm:spPr/>
      <dgm:t>
        <a:bodyPr/>
        <a:lstStyle/>
        <a:p>
          <a:r>
            <a:rPr lang="en-US"/>
            <a:t>AI tools combined with nuclear technologies can help make food systems more sustainable and climate change resilient, while also addressing food and nutrition insecurity. Experts deploy AI to process and analyse data to increase crop yields, estimate soil moisture, remediate radioactively contaminated land, detect and predict food fraud events and improve irrigation.</a:t>
          </a:r>
        </a:p>
      </dgm:t>
    </dgm:pt>
    <dgm:pt modelId="{D4B24678-105F-46B7-B6F0-DF77C39A454C}" type="parTrans" cxnId="{0E42A8F2-E783-4E04-916D-51F58E4C073D}">
      <dgm:prSet/>
      <dgm:spPr/>
      <dgm:t>
        <a:bodyPr/>
        <a:lstStyle/>
        <a:p>
          <a:endParaRPr lang="en-US"/>
        </a:p>
      </dgm:t>
    </dgm:pt>
    <dgm:pt modelId="{D772E54C-0DC9-4CD8-8398-61961516B9D2}" type="sibTrans" cxnId="{0E42A8F2-E783-4E04-916D-51F58E4C073D}">
      <dgm:prSet/>
      <dgm:spPr/>
      <dgm:t>
        <a:bodyPr/>
        <a:lstStyle/>
        <a:p>
          <a:endParaRPr lang="en-US"/>
        </a:p>
      </dgm:t>
    </dgm:pt>
    <dgm:pt modelId="{D724F0F0-0665-4785-AA92-A56F30BDFE36}" type="pres">
      <dgm:prSet presAssocID="{4E6ECAC5-538A-4B32-9275-B95824A9CA35}" presName="root" presStyleCnt="0">
        <dgm:presLayoutVars>
          <dgm:dir/>
          <dgm:resizeHandles val="exact"/>
        </dgm:presLayoutVars>
      </dgm:prSet>
      <dgm:spPr/>
    </dgm:pt>
    <dgm:pt modelId="{9DC8CB92-0D26-4B18-B5AF-1B939DB93A02}" type="pres">
      <dgm:prSet presAssocID="{7934277B-56E7-45B0-A43C-27F67DDFCCD2}" presName="compNode" presStyleCnt="0"/>
      <dgm:spPr/>
    </dgm:pt>
    <dgm:pt modelId="{AE171FFD-D097-429E-BEFB-D6083F43E85D}" type="pres">
      <dgm:prSet presAssocID="{7934277B-56E7-45B0-A43C-27F67DDFCCD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D2B13FC7-9E17-4B25-ABC5-4D990FF29A91}" type="pres">
      <dgm:prSet presAssocID="{7934277B-56E7-45B0-A43C-27F67DDFCCD2}" presName="iconSpace" presStyleCnt="0"/>
      <dgm:spPr/>
    </dgm:pt>
    <dgm:pt modelId="{4BE20985-5D0C-4F25-A4C5-BE2F0D4FCA84}" type="pres">
      <dgm:prSet presAssocID="{7934277B-56E7-45B0-A43C-27F67DDFCCD2}" presName="parTx" presStyleLbl="revTx" presStyleIdx="0" presStyleCnt="6">
        <dgm:presLayoutVars>
          <dgm:chMax val="0"/>
          <dgm:chPref val="0"/>
        </dgm:presLayoutVars>
      </dgm:prSet>
      <dgm:spPr/>
    </dgm:pt>
    <dgm:pt modelId="{304C978F-4400-42D0-9D12-4B1CD6F6A25F}" type="pres">
      <dgm:prSet presAssocID="{7934277B-56E7-45B0-A43C-27F67DDFCCD2}" presName="txSpace" presStyleCnt="0"/>
      <dgm:spPr/>
    </dgm:pt>
    <dgm:pt modelId="{CD158A03-7015-46A4-8086-4378688DF72C}" type="pres">
      <dgm:prSet presAssocID="{7934277B-56E7-45B0-A43C-27F67DDFCCD2}" presName="desTx" presStyleLbl="revTx" presStyleIdx="1" presStyleCnt="6">
        <dgm:presLayoutVars/>
      </dgm:prSet>
      <dgm:spPr/>
    </dgm:pt>
    <dgm:pt modelId="{63EB3E56-D4E4-4305-A597-BA5E63AB5C17}" type="pres">
      <dgm:prSet presAssocID="{116E24CF-A3D8-46C6-812A-D9F4D9C5B035}" presName="sibTrans" presStyleCnt="0"/>
      <dgm:spPr/>
    </dgm:pt>
    <dgm:pt modelId="{563069B7-03BC-4343-AF48-3830FBB2084E}" type="pres">
      <dgm:prSet presAssocID="{7916824F-DB0D-4D7D-B766-1460E045722C}" presName="compNode" presStyleCnt="0"/>
      <dgm:spPr/>
    </dgm:pt>
    <dgm:pt modelId="{1149AB4B-1F5B-4A74-BC59-A4BD9697A0AC}" type="pres">
      <dgm:prSet presAssocID="{7916824F-DB0D-4D7D-B766-1460E04572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00D5D9F8-6346-44FD-8F10-5B07A4B9125E}" type="pres">
      <dgm:prSet presAssocID="{7916824F-DB0D-4D7D-B766-1460E045722C}" presName="iconSpace" presStyleCnt="0"/>
      <dgm:spPr/>
    </dgm:pt>
    <dgm:pt modelId="{C1FEC120-9012-4CEB-A521-989A3EFDA9B3}" type="pres">
      <dgm:prSet presAssocID="{7916824F-DB0D-4D7D-B766-1460E045722C}" presName="parTx" presStyleLbl="revTx" presStyleIdx="2" presStyleCnt="6">
        <dgm:presLayoutVars>
          <dgm:chMax val="0"/>
          <dgm:chPref val="0"/>
        </dgm:presLayoutVars>
      </dgm:prSet>
      <dgm:spPr/>
    </dgm:pt>
    <dgm:pt modelId="{BCE22703-9955-49E0-81D0-0CEC5F5E5152}" type="pres">
      <dgm:prSet presAssocID="{7916824F-DB0D-4D7D-B766-1460E045722C}" presName="txSpace" presStyleCnt="0"/>
      <dgm:spPr/>
    </dgm:pt>
    <dgm:pt modelId="{0D91B807-85A6-4508-AFDF-AC6439F15E0A}" type="pres">
      <dgm:prSet presAssocID="{7916824F-DB0D-4D7D-B766-1460E045722C}" presName="desTx" presStyleLbl="revTx" presStyleIdx="3" presStyleCnt="6">
        <dgm:presLayoutVars/>
      </dgm:prSet>
      <dgm:spPr/>
    </dgm:pt>
    <dgm:pt modelId="{EA03D701-F559-4BD2-8EC8-BCAA80B48DE4}" type="pres">
      <dgm:prSet presAssocID="{2727DC2B-D643-4D03-9ED3-DEF972EECCC7}" presName="sibTrans" presStyleCnt="0"/>
      <dgm:spPr/>
    </dgm:pt>
    <dgm:pt modelId="{7B645748-E413-4BA2-8078-BE40121C1A72}" type="pres">
      <dgm:prSet presAssocID="{6DEED2E8-460A-470F-81CD-283A43BA1DBE}" presName="compNode" presStyleCnt="0"/>
      <dgm:spPr/>
    </dgm:pt>
    <dgm:pt modelId="{3487CE4E-0890-43D6-A6BB-F3DF1C71A4E7}" type="pres">
      <dgm:prSet presAssocID="{6DEED2E8-460A-470F-81CD-283A43BA1DB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AC0CDCE5-27BF-4DD8-9688-3803C44BC0D2}" type="pres">
      <dgm:prSet presAssocID="{6DEED2E8-460A-470F-81CD-283A43BA1DBE}" presName="iconSpace" presStyleCnt="0"/>
      <dgm:spPr/>
    </dgm:pt>
    <dgm:pt modelId="{99D5BA72-5E0E-4DBF-8278-37E9A05DD6DF}" type="pres">
      <dgm:prSet presAssocID="{6DEED2E8-460A-470F-81CD-283A43BA1DBE}" presName="parTx" presStyleLbl="revTx" presStyleIdx="4" presStyleCnt="6">
        <dgm:presLayoutVars>
          <dgm:chMax val="0"/>
          <dgm:chPref val="0"/>
        </dgm:presLayoutVars>
      </dgm:prSet>
      <dgm:spPr/>
    </dgm:pt>
    <dgm:pt modelId="{C2C6BE63-6DED-467A-AC82-73C93CDD8D6E}" type="pres">
      <dgm:prSet presAssocID="{6DEED2E8-460A-470F-81CD-283A43BA1DBE}" presName="txSpace" presStyleCnt="0"/>
      <dgm:spPr/>
    </dgm:pt>
    <dgm:pt modelId="{AE3F59B1-F1A9-4E0D-9409-39DC88587EC6}" type="pres">
      <dgm:prSet presAssocID="{6DEED2E8-460A-470F-81CD-283A43BA1DBE}" presName="desTx" presStyleLbl="revTx" presStyleIdx="5" presStyleCnt="6">
        <dgm:presLayoutVars/>
      </dgm:prSet>
      <dgm:spPr/>
    </dgm:pt>
  </dgm:ptLst>
  <dgm:cxnLst>
    <dgm:cxn modelId="{ACE6450F-6954-4999-B44A-1DB7C2D32914}" type="presOf" srcId="{4E6ECAC5-538A-4B32-9275-B95824A9CA35}" destId="{D724F0F0-0665-4785-AA92-A56F30BDFE36}" srcOrd="0" destOrd="0" presId="urn:microsoft.com/office/officeart/2018/2/layout/IconLabelDescriptionList"/>
    <dgm:cxn modelId="{4F18391C-7546-4446-87BC-DDDD483FA898}" type="presOf" srcId="{79253968-FD82-4EFA-81D6-001FC0585168}" destId="{0D91B807-85A6-4508-AFDF-AC6439F15E0A}" srcOrd="0" destOrd="0" presId="urn:microsoft.com/office/officeart/2018/2/layout/IconLabelDescriptionList"/>
    <dgm:cxn modelId="{CA0D9E4D-BCFB-4EC8-B969-60BA346066D7}" type="presOf" srcId="{7934277B-56E7-45B0-A43C-27F67DDFCCD2}" destId="{4BE20985-5D0C-4F25-A4C5-BE2F0D4FCA84}" srcOrd="0" destOrd="0" presId="urn:microsoft.com/office/officeart/2018/2/layout/IconLabelDescriptionList"/>
    <dgm:cxn modelId="{48DB2552-B754-49D6-A5EF-CBD97663A0AB}" type="presOf" srcId="{6DEED2E8-460A-470F-81CD-283A43BA1DBE}" destId="{99D5BA72-5E0E-4DBF-8278-37E9A05DD6DF}" srcOrd="0" destOrd="0" presId="urn:microsoft.com/office/officeart/2018/2/layout/IconLabelDescriptionList"/>
    <dgm:cxn modelId="{98FE4A7D-9D2D-481A-AC95-BB18FF0481F7}" srcId="{4E6ECAC5-538A-4B32-9275-B95824A9CA35}" destId="{6DEED2E8-460A-470F-81CD-283A43BA1DBE}" srcOrd="2" destOrd="0" parTransId="{FC3E035A-2FB9-4C18-8175-1F8F4F653236}" sibTransId="{FF9E7901-C52C-4014-B3F6-D71AAD5230BA}"/>
    <dgm:cxn modelId="{E3126084-0851-480D-8C23-B2A36DBB3B67}" type="presOf" srcId="{7916824F-DB0D-4D7D-B766-1460E045722C}" destId="{C1FEC120-9012-4CEB-A521-989A3EFDA9B3}" srcOrd="0" destOrd="0" presId="urn:microsoft.com/office/officeart/2018/2/layout/IconLabelDescriptionList"/>
    <dgm:cxn modelId="{B51FEB8E-1CF4-4904-86D5-C10117ACEFF8}" type="presOf" srcId="{B5D74BBF-9EFF-40E4-91FB-009CD8FC6CD9}" destId="{AE3F59B1-F1A9-4E0D-9409-39DC88587EC6}" srcOrd="0" destOrd="0" presId="urn:microsoft.com/office/officeart/2018/2/layout/IconLabelDescriptionList"/>
    <dgm:cxn modelId="{CC2813D6-4AB3-46EE-AE55-2CF0B25CCD1A}" srcId="{4E6ECAC5-538A-4B32-9275-B95824A9CA35}" destId="{7934277B-56E7-45B0-A43C-27F67DDFCCD2}" srcOrd="0" destOrd="0" parTransId="{71C2FF2E-9C37-44B2-8FDC-09E8D9277E8F}" sibTransId="{116E24CF-A3D8-46C6-812A-D9F4D9C5B035}"/>
    <dgm:cxn modelId="{FD3A96DC-2400-4D3F-AEA0-044A554861CF}" srcId="{7916824F-DB0D-4D7D-B766-1460E045722C}" destId="{79253968-FD82-4EFA-81D6-001FC0585168}" srcOrd="0" destOrd="0" parTransId="{AEE9D011-CF9B-4110-AB79-802539EF8829}" sibTransId="{273B7A6E-A92E-427A-A2D3-80A954B84DDC}"/>
    <dgm:cxn modelId="{D9A7FAE4-73F8-4386-9A3E-9F48770D5134}" srcId="{4E6ECAC5-538A-4B32-9275-B95824A9CA35}" destId="{7916824F-DB0D-4D7D-B766-1460E045722C}" srcOrd="1" destOrd="0" parTransId="{30F4F367-17B6-4418-BAAB-510539E6FB55}" sibTransId="{2727DC2B-D643-4D03-9ED3-DEF972EECCC7}"/>
    <dgm:cxn modelId="{0E42A8F2-E783-4E04-916D-51F58E4C073D}" srcId="{6DEED2E8-460A-470F-81CD-283A43BA1DBE}" destId="{B5D74BBF-9EFF-40E4-91FB-009CD8FC6CD9}" srcOrd="0" destOrd="0" parTransId="{D4B24678-105F-46B7-B6F0-DF77C39A454C}" sibTransId="{D772E54C-0DC9-4CD8-8398-61961516B9D2}"/>
    <dgm:cxn modelId="{09CA85D3-13E0-4071-8AA9-02567FFE6F6E}" type="presParOf" srcId="{D724F0F0-0665-4785-AA92-A56F30BDFE36}" destId="{9DC8CB92-0D26-4B18-B5AF-1B939DB93A02}" srcOrd="0" destOrd="0" presId="urn:microsoft.com/office/officeart/2018/2/layout/IconLabelDescriptionList"/>
    <dgm:cxn modelId="{16955ABF-5492-4B3E-9424-E6A2FE914EDE}" type="presParOf" srcId="{9DC8CB92-0D26-4B18-B5AF-1B939DB93A02}" destId="{AE171FFD-D097-429E-BEFB-D6083F43E85D}" srcOrd="0" destOrd="0" presId="urn:microsoft.com/office/officeart/2018/2/layout/IconLabelDescriptionList"/>
    <dgm:cxn modelId="{591C636A-EAB0-4228-834E-ADC7A5D9706D}" type="presParOf" srcId="{9DC8CB92-0D26-4B18-B5AF-1B939DB93A02}" destId="{D2B13FC7-9E17-4B25-ABC5-4D990FF29A91}" srcOrd="1" destOrd="0" presId="urn:microsoft.com/office/officeart/2018/2/layout/IconLabelDescriptionList"/>
    <dgm:cxn modelId="{3FE32542-E9FD-47D4-8C93-8BD31C28FC43}" type="presParOf" srcId="{9DC8CB92-0D26-4B18-B5AF-1B939DB93A02}" destId="{4BE20985-5D0C-4F25-A4C5-BE2F0D4FCA84}" srcOrd="2" destOrd="0" presId="urn:microsoft.com/office/officeart/2018/2/layout/IconLabelDescriptionList"/>
    <dgm:cxn modelId="{97173859-E333-4BD6-8B48-D68752B55A94}" type="presParOf" srcId="{9DC8CB92-0D26-4B18-B5AF-1B939DB93A02}" destId="{304C978F-4400-42D0-9D12-4B1CD6F6A25F}" srcOrd="3" destOrd="0" presId="urn:microsoft.com/office/officeart/2018/2/layout/IconLabelDescriptionList"/>
    <dgm:cxn modelId="{33099622-3381-41D9-99E8-B922F9721B12}" type="presParOf" srcId="{9DC8CB92-0D26-4B18-B5AF-1B939DB93A02}" destId="{CD158A03-7015-46A4-8086-4378688DF72C}" srcOrd="4" destOrd="0" presId="urn:microsoft.com/office/officeart/2018/2/layout/IconLabelDescriptionList"/>
    <dgm:cxn modelId="{F1B3150D-5C69-45C8-83FE-4F942FE00765}" type="presParOf" srcId="{D724F0F0-0665-4785-AA92-A56F30BDFE36}" destId="{63EB3E56-D4E4-4305-A597-BA5E63AB5C17}" srcOrd="1" destOrd="0" presId="urn:microsoft.com/office/officeart/2018/2/layout/IconLabelDescriptionList"/>
    <dgm:cxn modelId="{0C7DDF24-CF77-463A-91BA-54371B105C54}" type="presParOf" srcId="{D724F0F0-0665-4785-AA92-A56F30BDFE36}" destId="{563069B7-03BC-4343-AF48-3830FBB2084E}" srcOrd="2" destOrd="0" presId="urn:microsoft.com/office/officeart/2018/2/layout/IconLabelDescriptionList"/>
    <dgm:cxn modelId="{6C62ED53-A15B-42ED-A40C-7D149DCC2994}" type="presParOf" srcId="{563069B7-03BC-4343-AF48-3830FBB2084E}" destId="{1149AB4B-1F5B-4A74-BC59-A4BD9697A0AC}" srcOrd="0" destOrd="0" presId="urn:microsoft.com/office/officeart/2018/2/layout/IconLabelDescriptionList"/>
    <dgm:cxn modelId="{98CACD03-C315-4321-BCA0-B0A52E0C1C50}" type="presParOf" srcId="{563069B7-03BC-4343-AF48-3830FBB2084E}" destId="{00D5D9F8-6346-44FD-8F10-5B07A4B9125E}" srcOrd="1" destOrd="0" presId="urn:microsoft.com/office/officeart/2018/2/layout/IconLabelDescriptionList"/>
    <dgm:cxn modelId="{473345F9-7A0C-4C54-A3BF-A0A0E03C4983}" type="presParOf" srcId="{563069B7-03BC-4343-AF48-3830FBB2084E}" destId="{C1FEC120-9012-4CEB-A521-989A3EFDA9B3}" srcOrd="2" destOrd="0" presId="urn:microsoft.com/office/officeart/2018/2/layout/IconLabelDescriptionList"/>
    <dgm:cxn modelId="{2F3DBCCF-7170-4D74-BBB2-CD67E386F167}" type="presParOf" srcId="{563069B7-03BC-4343-AF48-3830FBB2084E}" destId="{BCE22703-9955-49E0-81D0-0CEC5F5E5152}" srcOrd="3" destOrd="0" presId="urn:microsoft.com/office/officeart/2018/2/layout/IconLabelDescriptionList"/>
    <dgm:cxn modelId="{60EFB3FE-F6FC-47DD-8ED7-085092F4339E}" type="presParOf" srcId="{563069B7-03BC-4343-AF48-3830FBB2084E}" destId="{0D91B807-85A6-4508-AFDF-AC6439F15E0A}" srcOrd="4" destOrd="0" presId="urn:microsoft.com/office/officeart/2018/2/layout/IconLabelDescriptionList"/>
    <dgm:cxn modelId="{BBDF5767-539A-4FB5-AB54-D4CAD9131370}" type="presParOf" srcId="{D724F0F0-0665-4785-AA92-A56F30BDFE36}" destId="{EA03D701-F559-4BD2-8EC8-BCAA80B48DE4}" srcOrd="3" destOrd="0" presId="urn:microsoft.com/office/officeart/2018/2/layout/IconLabelDescriptionList"/>
    <dgm:cxn modelId="{FD9A9FA0-558D-4B92-86FE-94530EFDB710}" type="presParOf" srcId="{D724F0F0-0665-4785-AA92-A56F30BDFE36}" destId="{7B645748-E413-4BA2-8078-BE40121C1A72}" srcOrd="4" destOrd="0" presId="urn:microsoft.com/office/officeart/2018/2/layout/IconLabelDescriptionList"/>
    <dgm:cxn modelId="{0AD61535-99FB-43F5-9EA0-8F096B9D5548}" type="presParOf" srcId="{7B645748-E413-4BA2-8078-BE40121C1A72}" destId="{3487CE4E-0890-43D6-A6BB-F3DF1C71A4E7}" srcOrd="0" destOrd="0" presId="urn:microsoft.com/office/officeart/2018/2/layout/IconLabelDescriptionList"/>
    <dgm:cxn modelId="{7C1013EF-753D-41A3-9D99-35482D4295B1}" type="presParOf" srcId="{7B645748-E413-4BA2-8078-BE40121C1A72}" destId="{AC0CDCE5-27BF-4DD8-9688-3803C44BC0D2}" srcOrd="1" destOrd="0" presId="urn:microsoft.com/office/officeart/2018/2/layout/IconLabelDescriptionList"/>
    <dgm:cxn modelId="{BE791128-1706-4F93-86DE-466FC0046F4E}" type="presParOf" srcId="{7B645748-E413-4BA2-8078-BE40121C1A72}" destId="{99D5BA72-5E0E-4DBF-8278-37E9A05DD6DF}" srcOrd="2" destOrd="0" presId="urn:microsoft.com/office/officeart/2018/2/layout/IconLabelDescriptionList"/>
    <dgm:cxn modelId="{76E5E756-E421-4EC6-980C-EBFAF2CBB471}" type="presParOf" srcId="{7B645748-E413-4BA2-8078-BE40121C1A72}" destId="{C2C6BE63-6DED-467A-AC82-73C93CDD8D6E}" srcOrd="3" destOrd="0" presId="urn:microsoft.com/office/officeart/2018/2/layout/IconLabelDescriptionList"/>
    <dgm:cxn modelId="{F19C6780-617A-426F-9F22-BEA322B1D966}" type="presParOf" srcId="{7B645748-E413-4BA2-8078-BE40121C1A72}" destId="{AE3F59B1-F1A9-4E0D-9409-39DC88587EC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8C0858-DB36-4023-8D18-0F491E7C79FE}"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7A43613C-DAF8-4D6A-9EF8-B44CB9D4C85E}">
      <dgm:prSet/>
      <dgm:spPr/>
      <dgm:t>
        <a:bodyPr/>
        <a:lstStyle/>
        <a:p>
          <a:pPr>
            <a:lnSpc>
              <a:spcPct val="100000"/>
            </a:lnSpc>
            <a:defRPr b="1"/>
          </a:pPr>
          <a:r>
            <a:rPr lang="en-US"/>
            <a:t>Water and the environment</a:t>
          </a:r>
        </a:p>
      </dgm:t>
    </dgm:pt>
    <dgm:pt modelId="{905E5C2D-5379-4C1A-BED3-E1680F4FA07E}" type="parTrans" cxnId="{8E3E440B-EBA8-4E41-BBFE-FECE6E0B54BD}">
      <dgm:prSet/>
      <dgm:spPr/>
      <dgm:t>
        <a:bodyPr/>
        <a:lstStyle/>
        <a:p>
          <a:endParaRPr lang="en-US"/>
        </a:p>
      </dgm:t>
    </dgm:pt>
    <dgm:pt modelId="{C0FBBC92-AF8F-40D2-B061-7A7ABCFC0205}" type="sibTrans" cxnId="{8E3E440B-EBA8-4E41-BBFE-FECE6E0B54BD}">
      <dgm:prSet/>
      <dgm:spPr/>
      <dgm:t>
        <a:bodyPr/>
        <a:lstStyle/>
        <a:p>
          <a:endParaRPr lang="en-US"/>
        </a:p>
      </dgm:t>
    </dgm:pt>
    <dgm:pt modelId="{0C074BA7-D45D-42B4-AC96-C8BCA181940B}">
      <dgm:prSet/>
      <dgm:spPr/>
      <dgm:t>
        <a:bodyPr/>
        <a:lstStyle/>
        <a:p>
          <a:pPr>
            <a:lnSpc>
              <a:spcPct val="100000"/>
            </a:lnSpc>
          </a:pPr>
          <a:r>
            <a:rPr lang="en-US"/>
            <a:t>Experts already apply AI-based approaches to quickly analyse huge amounts of water-related isotopic data stored in global repositories, such as the Global Network of Isotopes in Precipitation maintained by the IAEA and the World Meteorological Organization. Effective and efficient analysis of data facilitated with AI helps scientists understand climate change and its impact on water availability worldwide. </a:t>
          </a:r>
        </a:p>
      </dgm:t>
    </dgm:pt>
    <dgm:pt modelId="{0837FA2C-F556-4A11-98AB-DAD446AD9E37}" type="parTrans" cxnId="{35FAC554-0D2C-4EBB-BFC3-483C8AAF3BD6}">
      <dgm:prSet/>
      <dgm:spPr/>
      <dgm:t>
        <a:bodyPr/>
        <a:lstStyle/>
        <a:p>
          <a:endParaRPr lang="en-US"/>
        </a:p>
      </dgm:t>
    </dgm:pt>
    <dgm:pt modelId="{94D2EACB-780E-4773-B225-FF0869044FC1}" type="sibTrans" cxnId="{35FAC554-0D2C-4EBB-BFC3-483C8AAF3BD6}">
      <dgm:prSet/>
      <dgm:spPr/>
      <dgm:t>
        <a:bodyPr/>
        <a:lstStyle/>
        <a:p>
          <a:endParaRPr lang="en-US"/>
        </a:p>
      </dgm:t>
    </dgm:pt>
    <dgm:pt modelId="{625D7384-9CCD-490E-9C55-740542261D0B}">
      <dgm:prSet/>
      <dgm:spPr/>
      <dgm:t>
        <a:bodyPr/>
        <a:lstStyle/>
        <a:p>
          <a:pPr>
            <a:lnSpc>
              <a:spcPct val="100000"/>
            </a:lnSpc>
            <a:defRPr b="1"/>
          </a:pPr>
          <a:r>
            <a:rPr lang="en-US"/>
            <a:t>Nuclear science and fusion research</a:t>
          </a:r>
        </a:p>
      </dgm:t>
    </dgm:pt>
    <dgm:pt modelId="{23CA4804-2C8C-4BD3-BD8B-3E1BF3314AA8}" type="parTrans" cxnId="{E40F39D3-002F-485E-9F25-72F610AF9E38}">
      <dgm:prSet/>
      <dgm:spPr/>
      <dgm:t>
        <a:bodyPr/>
        <a:lstStyle/>
        <a:p>
          <a:endParaRPr lang="en-US"/>
        </a:p>
      </dgm:t>
    </dgm:pt>
    <dgm:pt modelId="{0325FB70-14C6-49DA-97DB-77FF1D16CA39}" type="sibTrans" cxnId="{E40F39D3-002F-485E-9F25-72F610AF9E38}">
      <dgm:prSet/>
      <dgm:spPr/>
      <dgm:t>
        <a:bodyPr/>
        <a:lstStyle/>
        <a:p>
          <a:endParaRPr lang="en-US"/>
        </a:p>
      </dgm:t>
    </dgm:pt>
    <dgm:pt modelId="{7E96C553-0C6E-4AB0-A81F-D2BDF869B547}">
      <dgm:prSet/>
      <dgm:spPr/>
      <dgm:t>
        <a:bodyPr/>
        <a:lstStyle/>
        <a:p>
          <a:pPr>
            <a:lnSpc>
              <a:spcPct val="100000"/>
            </a:lnSpc>
          </a:pPr>
          <a:r>
            <a:rPr lang="en-US" dirty="0"/>
            <a:t>AI is used in data analysis, theoretical modelling and experiment design, helping to accelerate fundamental research, for example in the realm of nuclear and atomic data evaluation and compilation, and advancing technological innovation. A particular area that benefits from the application of AI is fusion research. With its ability to solve large and complex problems, AI can aid experiments and scientific discovery through modelling and simulations.</a:t>
          </a:r>
        </a:p>
      </dgm:t>
    </dgm:pt>
    <dgm:pt modelId="{05F84C0F-3043-4CD0-AE5A-900C610A86D8}" type="parTrans" cxnId="{8B5A6D28-EA77-4371-9346-C2FFDE9EB567}">
      <dgm:prSet/>
      <dgm:spPr/>
      <dgm:t>
        <a:bodyPr/>
        <a:lstStyle/>
        <a:p>
          <a:endParaRPr lang="en-US"/>
        </a:p>
      </dgm:t>
    </dgm:pt>
    <dgm:pt modelId="{7E1A7BA3-1C63-4881-A423-18E4FAF4DE90}" type="sibTrans" cxnId="{8B5A6D28-EA77-4371-9346-C2FFDE9EB567}">
      <dgm:prSet/>
      <dgm:spPr/>
      <dgm:t>
        <a:bodyPr/>
        <a:lstStyle/>
        <a:p>
          <a:endParaRPr lang="en-US"/>
        </a:p>
      </dgm:t>
    </dgm:pt>
    <dgm:pt modelId="{A955E408-D89B-448A-ACDD-86531BF512FB}" type="pres">
      <dgm:prSet presAssocID="{E48C0858-DB36-4023-8D18-0F491E7C79FE}" presName="root" presStyleCnt="0">
        <dgm:presLayoutVars>
          <dgm:dir/>
          <dgm:resizeHandles val="exact"/>
        </dgm:presLayoutVars>
      </dgm:prSet>
      <dgm:spPr/>
    </dgm:pt>
    <dgm:pt modelId="{938B9783-389F-42AE-8477-D6F31D30FB07}" type="pres">
      <dgm:prSet presAssocID="{7A43613C-DAF8-4D6A-9EF8-B44CB9D4C85E}" presName="compNode" presStyleCnt="0"/>
      <dgm:spPr/>
    </dgm:pt>
    <dgm:pt modelId="{DFD37EB4-9965-48D3-89F2-BE7AC1D6EA4F}" type="pres">
      <dgm:prSet presAssocID="{7A43613C-DAF8-4D6A-9EF8-B44CB9D4C85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ientist"/>
        </a:ext>
      </dgm:extLst>
    </dgm:pt>
    <dgm:pt modelId="{A4F92E26-9986-4F65-9268-A19C8A25956F}" type="pres">
      <dgm:prSet presAssocID="{7A43613C-DAF8-4D6A-9EF8-B44CB9D4C85E}" presName="iconSpace" presStyleCnt="0"/>
      <dgm:spPr/>
    </dgm:pt>
    <dgm:pt modelId="{69B1042D-A9F7-40B4-BC4E-33906C82A8CA}" type="pres">
      <dgm:prSet presAssocID="{7A43613C-DAF8-4D6A-9EF8-B44CB9D4C85E}" presName="parTx" presStyleLbl="revTx" presStyleIdx="0" presStyleCnt="4">
        <dgm:presLayoutVars>
          <dgm:chMax val="0"/>
          <dgm:chPref val="0"/>
        </dgm:presLayoutVars>
      </dgm:prSet>
      <dgm:spPr/>
    </dgm:pt>
    <dgm:pt modelId="{442E45CB-CCE2-4281-8067-C54F5423FD27}" type="pres">
      <dgm:prSet presAssocID="{7A43613C-DAF8-4D6A-9EF8-B44CB9D4C85E}" presName="txSpace" presStyleCnt="0"/>
      <dgm:spPr/>
    </dgm:pt>
    <dgm:pt modelId="{304C4F9B-84A4-42B0-9FC6-229CF3BA1522}" type="pres">
      <dgm:prSet presAssocID="{7A43613C-DAF8-4D6A-9EF8-B44CB9D4C85E}" presName="desTx" presStyleLbl="revTx" presStyleIdx="1" presStyleCnt="4">
        <dgm:presLayoutVars/>
      </dgm:prSet>
      <dgm:spPr/>
    </dgm:pt>
    <dgm:pt modelId="{0EA45985-F772-41F5-9F2B-0B531D3175B5}" type="pres">
      <dgm:prSet presAssocID="{C0FBBC92-AF8F-40D2-B061-7A7ABCFC0205}" presName="sibTrans" presStyleCnt="0"/>
      <dgm:spPr/>
    </dgm:pt>
    <dgm:pt modelId="{16ABEA78-B7E8-42E5-96EB-DC31C0480011}" type="pres">
      <dgm:prSet presAssocID="{625D7384-9CCD-490E-9C55-740542261D0B}" presName="compNode" presStyleCnt="0"/>
      <dgm:spPr/>
    </dgm:pt>
    <dgm:pt modelId="{976C80C1-E401-4B0C-ACD3-0C847075AF98}" type="pres">
      <dgm:prSet presAssocID="{625D7384-9CCD-490E-9C55-740542261D0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tom"/>
        </a:ext>
      </dgm:extLst>
    </dgm:pt>
    <dgm:pt modelId="{1E340C78-805C-4FC5-932F-0AA5E8516AD3}" type="pres">
      <dgm:prSet presAssocID="{625D7384-9CCD-490E-9C55-740542261D0B}" presName="iconSpace" presStyleCnt="0"/>
      <dgm:spPr/>
    </dgm:pt>
    <dgm:pt modelId="{77C64532-45FF-44A6-9775-6890BB9C8E5B}" type="pres">
      <dgm:prSet presAssocID="{625D7384-9CCD-490E-9C55-740542261D0B}" presName="parTx" presStyleLbl="revTx" presStyleIdx="2" presStyleCnt="4">
        <dgm:presLayoutVars>
          <dgm:chMax val="0"/>
          <dgm:chPref val="0"/>
        </dgm:presLayoutVars>
      </dgm:prSet>
      <dgm:spPr/>
    </dgm:pt>
    <dgm:pt modelId="{56CE9AD1-8E2A-47DB-922D-E38C03AA07D6}" type="pres">
      <dgm:prSet presAssocID="{625D7384-9CCD-490E-9C55-740542261D0B}" presName="txSpace" presStyleCnt="0"/>
      <dgm:spPr/>
    </dgm:pt>
    <dgm:pt modelId="{3EFE2E26-CF0B-4B0A-9A56-06915FB84A6D}" type="pres">
      <dgm:prSet presAssocID="{625D7384-9CCD-490E-9C55-740542261D0B}" presName="desTx" presStyleLbl="revTx" presStyleIdx="3" presStyleCnt="4">
        <dgm:presLayoutVars/>
      </dgm:prSet>
      <dgm:spPr/>
    </dgm:pt>
  </dgm:ptLst>
  <dgm:cxnLst>
    <dgm:cxn modelId="{E6B36308-9505-4459-A557-0834FD35A25E}" type="presOf" srcId="{625D7384-9CCD-490E-9C55-740542261D0B}" destId="{77C64532-45FF-44A6-9775-6890BB9C8E5B}" srcOrd="0" destOrd="0" presId="urn:microsoft.com/office/officeart/2018/2/layout/IconLabelDescriptionList"/>
    <dgm:cxn modelId="{8E3E440B-EBA8-4E41-BBFE-FECE6E0B54BD}" srcId="{E48C0858-DB36-4023-8D18-0F491E7C79FE}" destId="{7A43613C-DAF8-4D6A-9EF8-B44CB9D4C85E}" srcOrd="0" destOrd="0" parTransId="{905E5C2D-5379-4C1A-BED3-E1680F4FA07E}" sibTransId="{C0FBBC92-AF8F-40D2-B061-7A7ABCFC0205}"/>
    <dgm:cxn modelId="{AB20C027-4DF3-46EA-80E5-11315A3CD129}" type="presOf" srcId="{0C074BA7-D45D-42B4-AC96-C8BCA181940B}" destId="{304C4F9B-84A4-42B0-9FC6-229CF3BA1522}" srcOrd="0" destOrd="0" presId="urn:microsoft.com/office/officeart/2018/2/layout/IconLabelDescriptionList"/>
    <dgm:cxn modelId="{8B5A6D28-EA77-4371-9346-C2FFDE9EB567}" srcId="{625D7384-9CCD-490E-9C55-740542261D0B}" destId="{7E96C553-0C6E-4AB0-A81F-D2BDF869B547}" srcOrd="0" destOrd="0" parTransId="{05F84C0F-3043-4CD0-AE5A-900C610A86D8}" sibTransId="{7E1A7BA3-1C63-4881-A423-18E4FAF4DE90}"/>
    <dgm:cxn modelId="{5E5AD12E-16D9-48DB-BD02-E2CEA313E9D0}" type="presOf" srcId="{7E96C553-0C6E-4AB0-A81F-D2BDF869B547}" destId="{3EFE2E26-CF0B-4B0A-9A56-06915FB84A6D}" srcOrd="0" destOrd="0" presId="urn:microsoft.com/office/officeart/2018/2/layout/IconLabelDescriptionList"/>
    <dgm:cxn modelId="{B59D5251-A6E5-4C07-A9BB-6C2377B66DAF}" type="presOf" srcId="{E48C0858-DB36-4023-8D18-0F491E7C79FE}" destId="{A955E408-D89B-448A-ACDD-86531BF512FB}" srcOrd="0" destOrd="0" presId="urn:microsoft.com/office/officeart/2018/2/layout/IconLabelDescriptionList"/>
    <dgm:cxn modelId="{35FAC554-0D2C-4EBB-BFC3-483C8AAF3BD6}" srcId="{7A43613C-DAF8-4D6A-9EF8-B44CB9D4C85E}" destId="{0C074BA7-D45D-42B4-AC96-C8BCA181940B}" srcOrd="0" destOrd="0" parTransId="{0837FA2C-F556-4A11-98AB-DAD446AD9E37}" sibTransId="{94D2EACB-780E-4773-B225-FF0869044FC1}"/>
    <dgm:cxn modelId="{E40F39D3-002F-485E-9F25-72F610AF9E38}" srcId="{E48C0858-DB36-4023-8D18-0F491E7C79FE}" destId="{625D7384-9CCD-490E-9C55-740542261D0B}" srcOrd="1" destOrd="0" parTransId="{23CA4804-2C8C-4BD3-BD8B-3E1BF3314AA8}" sibTransId="{0325FB70-14C6-49DA-97DB-77FF1D16CA39}"/>
    <dgm:cxn modelId="{A599CCED-6F23-4E70-A923-F789801D59CB}" type="presOf" srcId="{7A43613C-DAF8-4D6A-9EF8-B44CB9D4C85E}" destId="{69B1042D-A9F7-40B4-BC4E-33906C82A8CA}" srcOrd="0" destOrd="0" presId="urn:microsoft.com/office/officeart/2018/2/layout/IconLabelDescriptionList"/>
    <dgm:cxn modelId="{1123302A-55FE-4B78-86DA-8121D3B69D07}" type="presParOf" srcId="{A955E408-D89B-448A-ACDD-86531BF512FB}" destId="{938B9783-389F-42AE-8477-D6F31D30FB07}" srcOrd="0" destOrd="0" presId="urn:microsoft.com/office/officeart/2018/2/layout/IconLabelDescriptionList"/>
    <dgm:cxn modelId="{C75A4A89-726E-4B02-8C9C-F35AA020BEFE}" type="presParOf" srcId="{938B9783-389F-42AE-8477-D6F31D30FB07}" destId="{DFD37EB4-9965-48D3-89F2-BE7AC1D6EA4F}" srcOrd="0" destOrd="0" presId="urn:microsoft.com/office/officeart/2018/2/layout/IconLabelDescriptionList"/>
    <dgm:cxn modelId="{CE97CBFC-560A-44E8-89A3-3811C4A35D12}" type="presParOf" srcId="{938B9783-389F-42AE-8477-D6F31D30FB07}" destId="{A4F92E26-9986-4F65-9268-A19C8A25956F}" srcOrd="1" destOrd="0" presId="urn:microsoft.com/office/officeart/2018/2/layout/IconLabelDescriptionList"/>
    <dgm:cxn modelId="{377A71F9-75BC-4357-B36F-8348DDF60E9E}" type="presParOf" srcId="{938B9783-389F-42AE-8477-D6F31D30FB07}" destId="{69B1042D-A9F7-40B4-BC4E-33906C82A8CA}" srcOrd="2" destOrd="0" presId="urn:microsoft.com/office/officeart/2018/2/layout/IconLabelDescriptionList"/>
    <dgm:cxn modelId="{3FBD494B-B7D7-4A71-9C27-4A1E864B9709}" type="presParOf" srcId="{938B9783-389F-42AE-8477-D6F31D30FB07}" destId="{442E45CB-CCE2-4281-8067-C54F5423FD27}" srcOrd="3" destOrd="0" presId="urn:microsoft.com/office/officeart/2018/2/layout/IconLabelDescriptionList"/>
    <dgm:cxn modelId="{6E56106D-58F1-44DA-A904-1D22ACB525A7}" type="presParOf" srcId="{938B9783-389F-42AE-8477-D6F31D30FB07}" destId="{304C4F9B-84A4-42B0-9FC6-229CF3BA1522}" srcOrd="4" destOrd="0" presId="urn:microsoft.com/office/officeart/2018/2/layout/IconLabelDescriptionList"/>
    <dgm:cxn modelId="{7A96CAFE-0A8A-42D9-BBE2-CF441AF2A193}" type="presParOf" srcId="{A955E408-D89B-448A-ACDD-86531BF512FB}" destId="{0EA45985-F772-41F5-9F2B-0B531D3175B5}" srcOrd="1" destOrd="0" presId="urn:microsoft.com/office/officeart/2018/2/layout/IconLabelDescriptionList"/>
    <dgm:cxn modelId="{06855103-64C8-423D-972A-81460703FC03}" type="presParOf" srcId="{A955E408-D89B-448A-ACDD-86531BF512FB}" destId="{16ABEA78-B7E8-42E5-96EB-DC31C0480011}" srcOrd="2" destOrd="0" presId="urn:microsoft.com/office/officeart/2018/2/layout/IconLabelDescriptionList"/>
    <dgm:cxn modelId="{05A85FCE-9DEC-4527-848D-3557D37BA737}" type="presParOf" srcId="{16ABEA78-B7E8-42E5-96EB-DC31C0480011}" destId="{976C80C1-E401-4B0C-ACD3-0C847075AF98}" srcOrd="0" destOrd="0" presId="urn:microsoft.com/office/officeart/2018/2/layout/IconLabelDescriptionList"/>
    <dgm:cxn modelId="{E84D74D9-AECB-48A5-8DE4-35E39FEC05F9}" type="presParOf" srcId="{16ABEA78-B7E8-42E5-96EB-DC31C0480011}" destId="{1E340C78-805C-4FC5-932F-0AA5E8516AD3}" srcOrd="1" destOrd="0" presId="urn:microsoft.com/office/officeart/2018/2/layout/IconLabelDescriptionList"/>
    <dgm:cxn modelId="{BCCB0BFA-2246-4048-ACDD-71D7D7CED409}" type="presParOf" srcId="{16ABEA78-B7E8-42E5-96EB-DC31C0480011}" destId="{77C64532-45FF-44A6-9775-6890BB9C8E5B}" srcOrd="2" destOrd="0" presId="urn:microsoft.com/office/officeart/2018/2/layout/IconLabelDescriptionList"/>
    <dgm:cxn modelId="{C54C4193-F0EC-43E3-AFF8-C9B4966454CE}" type="presParOf" srcId="{16ABEA78-B7E8-42E5-96EB-DC31C0480011}" destId="{56CE9AD1-8E2A-47DB-922D-E38C03AA07D6}" srcOrd="3" destOrd="0" presId="urn:microsoft.com/office/officeart/2018/2/layout/IconLabelDescriptionList"/>
    <dgm:cxn modelId="{4F409526-E04B-4AE3-AD6B-2F13F1FAD0BF}" type="presParOf" srcId="{16ABEA78-B7E8-42E5-96EB-DC31C0480011}" destId="{3EFE2E26-CF0B-4B0A-9A56-06915FB84A6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684CD2-CAB8-4AD0-8EA2-1C3BB35246A1}" type="doc">
      <dgm:prSet loTypeId="urn:microsoft.com/office/officeart/2005/8/layout/bProcess2" loCatId="process" qsTypeId="urn:microsoft.com/office/officeart/2005/8/quickstyle/simple1" qsCatId="simple" csTypeId="urn:microsoft.com/office/officeart/2005/8/colors/colorful2" csCatId="colorful" phldr="1"/>
      <dgm:spPr/>
      <dgm:t>
        <a:bodyPr/>
        <a:lstStyle/>
        <a:p>
          <a:endParaRPr lang="en-US"/>
        </a:p>
      </dgm:t>
    </dgm:pt>
    <dgm:pt modelId="{A9DE3851-D790-4087-8497-0D3B11B4C4BF}">
      <dgm:prSet custT="1"/>
      <dgm:spPr/>
      <dgm:t>
        <a:bodyPr/>
        <a:lstStyle/>
        <a:p>
          <a:endParaRPr lang="en-US" sz="1800" dirty="0"/>
        </a:p>
      </dgm:t>
    </dgm:pt>
    <dgm:pt modelId="{F6D6D693-CD3A-4F71-B0C0-CF38700B955D}" type="parTrans" cxnId="{FAFE0544-681D-4B96-8DD4-B26B1074A458}">
      <dgm:prSet/>
      <dgm:spPr/>
      <dgm:t>
        <a:bodyPr/>
        <a:lstStyle/>
        <a:p>
          <a:endParaRPr lang="en-US"/>
        </a:p>
      </dgm:t>
    </dgm:pt>
    <dgm:pt modelId="{87E3F61A-C53B-4FBF-A0CE-69683CE06F40}" type="sibTrans" cxnId="{FAFE0544-681D-4B96-8DD4-B26B1074A458}">
      <dgm:prSet/>
      <dgm:spPr/>
      <dgm:t>
        <a:bodyPr/>
        <a:lstStyle/>
        <a:p>
          <a:endParaRPr lang="en-US"/>
        </a:p>
      </dgm:t>
    </dgm:pt>
    <dgm:pt modelId="{8E100984-1BA1-4EFB-A58D-2521D98C6999}">
      <dgm:prSet custT="1"/>
      <dgm:spPr/>
      <dgm:t>
        <a:bodyPr/>
        <a:lstStyle/>
        <a:p>
          <a:r>
            <a:rPr lang="en-US" sz="1400" dirty="0"/>
            <a:t>In industries, AI does three main things: it spots oddities, makes things work better, and discovers things automatically. AI’s anomaly detection has two key uses. First, it helps industries monitor and fix machine problems, like with centrifugal pumps. Second, it plays a role in cyber defense, protecting critical systems from cyber threats. A real-world example is General Electric’s Digital Ghost, which safeguards the US Department of Energy’s infrastructure, including enriched uranium.</a:t>
          </a:r>
        </a:p>
      </dgm:t>
    </dgm:pt>
    <dgm:pt modelId="{E089A0FE-FEF5-4348-BCA6-CBD416E890FD}" type="parTrans" cxnId="{D78371D3-EABE-489E-AB23-3E00BBBBA209}">
      <dgm:prSet/>
      <dgm:spPr/>
      <dgm:t>
        <a:bodyPr/>
        <a:lstStyle/>
        <a:p>
          <a:endParaRPr lang="en-US"/>
        </a:p>
      </dgm:t>
    </dgm:pt>
    <dgm:pt modelId="{1C675BFF-CB6B-461C-A9A3-F1AC6315128C}" type="sibTrans" cxnId="{D78371D3-EABE-489E-AB23-3E00BBBBA209}">
      <dgm:prSet/>
      <dgm:spPr/>
      <dgm:t>
        <a:bodyPr/>
        <a:lstStyle/>
        <a:p>
          <a:endParaRPr lang="en-US"/>
        </a:p>
      </dgm:t>
    </dgm:pt>
    <dgm:pt modelId="{323337CA-59A1-4BB7-B023-B3E9B5C66C2C}">
      <dgm:prSet/>
      <dgm:spPr/>
      <dgm:t>
        <a:bodyPr/>
        <a:lstStyle/>
        <a:p>
          <a:r>
            <a:rPr lang="en-US"/>
            <a:t>These AI applications can be used in nuclear material production too, enhancing safety and efficiency. AI can prevent breakdowns in crucial equipment and improve processes related to making nuclear materials.</a:t>
          </a:r>
        </a:p>
      </dgm:t>
    </dgm:pt>
    <dgm:pt modelId="{258CCBAF-E64E-44F9-91DE-6ED248260BAA}" type="parTrans" cxnId="{BBF7BDB1-CC00-4F0F-BE30-0C6AD5030E5A}">
      <dgm:prSet/>
      <dgm:spPr/>
      <dgm:t>
        <a:bodyPr/>
        <a:lstStyle/>
        <a:p>
          <a:endParaRPr lang="en-US"/>
        </a:p>
      </dgm:t>
    </dgm:pt>
    <dgm:pt modelId="{1F61145D-0CB4-4206-9D7C-2EDF7707A806}" type="sibTrans" cxnId="{BBF7BDB1-CC00-4F0F-BE30-0C6AD5030E5A}">
      <dgm:prSet/>
      <dgm:spPr/>
      <dgm:t>
        <a:bodyPr/>
        <a:lstStyle/>
        <a:p>
          <a:endParaRPr lang="en-US"/>
        </a:p>
      </dgm:t>
    </dgm:pt>
    <dgm:pt modelId="{37B0FD0D-484A-4084-A7EA-3F7F2B3573AE}" type="pres">
      <dgm:prSet presAssocID="{B2684CD2-CAB8-4AD0-8EA2-1C3BB35246A1}" presName="diagram" presStyleCnt="0">
        <dgm:presLayoutVars>
          <dgm:dir/>
          <dgm:resizeHandles/>
        </dgm:presLayoutVars>
      </dgm:prSet>
      <dgm:spPr/>
    </dgm:pt>
    <dgm:pt modelId="{4F3231C9-8486-4297-AEE5-EBCDC3586530}" type="pres">
      <dgm:prSet presAssocID="{A9DE3851-D790-4087-8497-0D3B11B4C4BF}" presName="firstNode" presStyleLbl="node1" presStyleIdx="0" presStyleCnt="2">
        <dgm:presLayoutVars>
          <dgm:bulletEnabled val="1"/>
        </dgm:presLayoutVars>
      </dgm:prSet>
      <dgm:spPr/>
    </dgm:pt>
    <dgm:pt modelId="{09562D3A-EE11-41AC-8603-A2F8ADD97EE0}" type="pres">
      <dgm:prSet presAssocID="{87E3F61A-C53B-4FBF-A0CE-69683CE06F40}" presName="sibTrans" presStyleLbl="sibTrans2D1" presStyleIdx="0" presStyleCnt="1"/>
      <dgm:spPr/>
    </dgm:pt>
    <dgm:pt modelId="{5577AA7D-D28B-4B77-90EE-191504FA43A5}" type="pres">
      <dgm:prSet presAssocID="{323337CA-59A1-4BB7-B023-B3E9B5C66C2C}" presName="lastNode" presStyleLbl="node1" presStyleIdx="1" presStyleCnt="2">
        <dgm:presLayoutVars>
          <dgm:bulletEnabled val="1"/>
        </dgm:presLayoutVars>
      </dgm:prSet>
      <dgm:spPr/>
    </dgm:pt>
  </dgm:ptLst>
  <dgm:cxnLst>
    <dgm:cxn modelId="{B0C0B903-AAD3-48A2-99EC-C1F20E488F32}" type="presOf" srcId="{8E100984-1BA1-4EFB-A58D-2521D98C6999}" destId="{4F3231C9-8486-4297-AEE5-EBCDC3586530}" srcOrd="0" destOrd="1" presId="urn:microsoft.com/office/officeart/2005/8/layout/bProcess2"/>
    <dgm:cxn modelId="{C6F1111B-C37A-4256-B707-9B7ED3BFA89F}" type="presOf" srcId="{A9DE3851-D790-4087-8497-0D3B11B4C4BF}" destId="{4F3231C9-8486-4297-AEE5-EBCDC3586530}" srcOrd="0" destOrd="0" presId="urn:microsoft.com/office/officeart/2005/8/layout/bProcess2"/>
    <dgm:cxn modelId="{FAFE0544-681D-4B96-8DD4-B26B1074A458}" srcId="{B2684CD2-CAB8-4AD0-8EA2-1C3BB35246A1}" destId="{A9DE3851-D790-4087-8497-0D3B11B4C4BF}" srcOrd="0" destOrd="0" parTransId="{F6D6D693-CD3A-4F71-B0C0-CF38700B955D}" sibTransId="{87E3F61A-C53B-4FBF-A0CE-69683CE06F40}"/>
    <dgm:cxn modelId="{10C16446-4701-4F61-9917-03F3900E7F88}" type="presOf" srcId="{B2684CD2-CAB8-4AD0-8EA2-1C3BB35246A1}" destId="{37B0FD0D-484A-4084-A7EA-3F7F2B3573AE}" srcOrd="0" destOrd="0" presId="urn:microsoft.com/office/officeart/2005/8/layout/bProcess2"/>
    <dgm:cxn modelId="{886F4270-0563-43D1-B9E1-FCFF496C3F51}" type="presOf" srcId="{87E3F61A-C53B-4FBF-A0CE-69683CE06F40}" destId="{09562D3A-EE11-41AC-8603-A2F8ADD97EE0}" srcOrd="0" destOrd="0" presId="urn:microsoft.com/office/officeart/2005/8/layout/bProcess2"/>
    <dgm:cxn modelId="{0E675F73-8BC1-4C89-A483-593D9A62E388}" type="presOf" srcId="{323337CA-59A1-4BB7-B023-B3E9B5C66C2C}" destId="{5577AA7D-D28B-4B77-90EE-191504FA43A5}" srcOrd="0" destOrd="0" presId="urn:microsoft.com/office/officeart/2005/8/layout/bProcess2"/>
    <dgm:cxn modelId="{BBF7BDB1-CC00-4F0F-BE30-0C6AD5030E5A}" srcId="{B2684CD2-CAB8-4AD0-8EA2-1C3BB35246A1}" destId="{323337CA-59A1-4BB7-B023-B3E9B5C66C2C}" srcOrd="1" destOrd="0" parTransId="{258CCBAF-E64E-44F9-91DE-6ED248260BAA}" sibTransId="{1F61145D-0CB4-4206-9D7C-2EDF7707A806}"/>
    <dgm:cxn modelId="{D78371D3-EABE-489E-AB23-3E00BBBBA209}" srcId="{A9DE3851-D790-4087-8497-0D3B11B4C4BF}" destId="{8E100984-1BA1-4EFB-A58D-2521D98C6999}" srcOrd="0" destOrd="0" parTransId="{E089A0FE-FEF5-4348-BCA6-CBD416E890FD}" sibTransId="{1C675BFF-CB6B-461C-A9A3-F1AC6315128C}"/>
    <dgm:cxn modelId="{08B4AB28-EE47-4522-A9A9-E68F8DE0DFB4}" type="presParOf" srcId="{37B0FD0D-484A-4084-A7EA-3F7F2B3573AE}" destId="{4F3231C9-8486-4297-AEE5-EBCDC3586530}" srcOrd="0" destOrd="0" presId="urn:microsoft.com/office/officeart/2005/8/layout/bProcess2"/>
    <dgm:cxn modelId="{2E15B094-B082-4D29-8DF7-E95B4294B073}" type="presParOf" srcId="{37B0FD0D-484A-4084-A7EA-3F7F2B3573AE}" destId="{09562D3A-EE11-41AC-8603-A2F8ADD97EE0}" srcOrd="1" destOrd="0" presId="urn:microsoft.com/office/officeart/2005/8/layout/bProcess2"/>
    <dgm:cxn modelId="{0B8AC547-F992-4406-BE98-DFE77FED4359}" type="presParOf" srcId="{37B0FD0D-484A-4084-A7EA-3F7F2B3573AE}" destId="{5577AA7D-D28B-4B77-90EE-191504FA43A5}"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D76E8-4070-4DC7-9DA8-E0088C694AC1}">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CFDF4-F888-4C82-B060-4B719B4646D7}">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5BB5DD-CA48-4C26-B6F3-380E8C06ED56}">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AI programming focuses on cognitive skills that include the following:</a:t>
          </a:r>
        </a:p>
      </dsp:txBody>
      <dsp:txXfrm>
        <a:off x="1435590" y="531"/>
        <a:ext cx="4732020" cy="1242935"/>
      </dsp:txXfrm>
    </dsp:sp>
    <dsp:sp modelId="{AC2236DD-44A2-4929-92BB-E7B8FD570983}">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533400">
            <a:lnSpc>
              <a:spcPct val="100000"/>
            </a:lnSpc>
            <a:spcBef>
              <a:spcPct val="0"/>
            </a:spcBef>
            <a:spcAft>
              <a:spcPct val="35000"/>
            </a:spcAft>
            <a:buNone/>
          </a:pPr>
          <a:r>
            <a:rPr lang="en-US" sz="1200" kern="1200"/>
            <a:t>Learning. </a:t>
          </a:r>
        </a:p>
        <a:p>
          <a:pPr marL="0" lvl="0" indent="0" algn="l" defTabSz="533400">
            <a:lnSpc>
              <a:spcPct val="100000"/>
            </a:lnSpc>
            <a:spcBef>
              <a:spcPct val="0"/>
            </a:spcBef>
            <a:spcAft>
              <a:spcPct val="35000"/>
            </a:spcAft>
            <a:buNone/>
          </a:pPr>
          <a:r>
            <a:rPr lang="en-US" sz="1200" kern="1200"/>
            <a:t>Reasoning. </a:t>
          </a:r>
        </a:p>
        <a:p>
          <a:pPr marL="0" lvl="0" indent="0" algn="l" defTabSz="533400">
            <a:lnSpc>
              <a:spcPct val="100000"/>
            </a:lnSpc>
            <a:spcBef>
              <a:spcPct val="0"/>
            </a:spcBef>
            <a:spcAft>
              <a:spcPct val="35000"/>
            </a:spcAft>
            <a:buNone/>
          </a:pPr>
          <a:r>
            <a:rPr lang="en-US" sz="1200" kern="1200"/>
            <a:t>Self-correction. </a:t>
          </a:r>
        </a:p>
        <a:p>
          <a:pPr marL="0" lvl="0" indent="0" algn="l" defTabSz="533400">
            <a:lnSpc>
              <a:spcPct val="100000"/>
            </a:lnSpc>
            <a:spcBef>
              <a:spcPct val="0"/>
            </a:spcBef>
            <a:spcAft>
              <a:spcPct val="35000"/>
            </a:spcAft>
            <a:buNone/>
          </a:pPr>
          <a:r>
            <a:rPr lang="en-US" sz="1200" kern="1200"/>
            <a:t>Creativity</a:t>
          </a:r>
        </a:p>
      </dsp:txBody>
      <dsp:txXfrm>
        <a:off x="6167610" y="531"/>
        <a:ext cx="4347989" cy="1242935"/>
      </dsp:txXfrm>
    </dsp:sp>
    <dsp:sp modelId="{899D800D-63CB-4DBC-B667-E01A546288E5}">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E0D388-1A59-43DD-97A9-F6E0C545D0CA}">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226705-FB13-412C-AA54-F7A93200B78A}">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Machine learning enables software applications to become more accurate at predicting outcomes without being explicitly programmed to do so. Machine  learning algorithms use historical data as input to predict new output values. This approach became vastly more effective with the rise of large data sets to train on. </a:t>
          </a:r>
        </a:p>
      </dsp:txBody>
      <dsp:txXfrm>
        <a:off x="1435590" y="1554201"/>
        <a:ext cx="9080009" cy="1242935"/>
      </dsp:txXfrm>
    </dsp:sp>
    <dsp:sp modelId="{F9C632B2-F79C-431E-9A3F-29437C3B0494}">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E52692-CD9E-4A63-95BB-A535E7388518}">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27FC50-7436-4EEA-951C-85C2660BF59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r>
            <a:rPr lang="en-US" sz="1600" kern="1200"/>
            <a:t>Deep learning, a subset of machine learning, is based on our understanding of how the brain is structured. Deep learning's use of artificial neural network structure is the underpinning of recent advances in AI, including self-driving cars and ChatGPT.</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72E26-AE2E-4E38-904F-66753DC0AAAF}">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458681-FE43-4AC7-B03D-A77D87555241}">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15DB3A-9040-4D7B-B56E-B770B117328F}">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en-US" sz="1900" kern="1200"/>
            <a:t>Nuclear energy is key to achieving global net zero objectives, working in partnership with renewable energy sources and other low carbon options, as part of a sustainable energy system to decarbonize electricity and non-electric energy production.</a:t>
          </a:r>
        </a:p>
      </dsp:txBody>
      <dsp:txXfrm>
        <a:off x="1435590" y="531"/>
        <a:ext cx="9080009" cy="1242935"/>
      </dsp:txXfrm>
    </dsp:sp>
    <dsp:sp modelId="{FA1BD670-76DF-46E0-BD59-A45CC5BC87F8}">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01052-A21B-4AFC-82A8-62C34B889C0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B53EF-98C9-44AB-B24F-531E5830334B}">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en-US" sz="1900" kern="1200"/>
            <a:t>This can help in achieving SDG 7 (Affordable &amp; Clean Energy) and contribute to SDG 13 (Climate Action).</a:t>
          </a:r>
        </a:p>
      </dsp:txBody>
      <dsp:txXfrm>
        <a:off x="1435590" y="1554201"/>
        <a:ext cx="9080009" cy="1242935"/>
      </dsp:txXfrm>
    </dsp:sp>
    <dsp:sp modelId="{A48BA6FF-A474-4E06-86E1-D0CFBA3F28C7}">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A3F75F-2780-47E3-AF4B-01E0264C1A9B}">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EE7FE-D7E6-4CC2-8C24-12DBD2287E46}">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en-US" sz="1900" kern="1200"/>
            <a:t>Nuclear Energy for Agriculture can contribute to SDG 1 (No Poverty), SDG 2 (Zero Hunger), and SDG 10 (Reduced Inequalities)</a:t>
          </a:r>
        </a:p>
      </dsp:txBody>
      <dsp:txXfrm>
        <a:off x="1435590" y="3107870"/>
        <a:ext cx="9080009" cy="1242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71FFD-D097-429E-BEFB-D6083F43E85D}">
      <dsp:nvSpPr>
        <dsp:cNvPr id="0" name=""/>
        <dsp:cNvSpPr/>
      </dsp:nvSpPr>
      <dsp:spPr>
        <a:xfrm>
          <a:off x="393" y="604876"/>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E20985-5D0C-4F25-A4C5-BE2F0D4FCA84}">
      <dsp:nvSpPr>
        <dsp:cNvPr id="0" name=""/>
        <dsp:cNvSpPr/>
      </dsp:nvSpPr>
      <dsp:spPr>
        <a:xfrm>
          <a:off x="393" y="1838527"/>
          <a:ext cx="3138750"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AI can help in harnessing benefits from peaceful applications of Nuclear Technology</a:t>
          </a:r>
        </a:p>
      </dsp:txBody>
      <dsp:txXfrm>
        <a:off x="393" y="1838527"/>
        <a:ext cx="3138750" cy="588515"/>
      </dsp:txXfrm>
    </dsp:sp>
    <dsp:sp modelId="{CD158A03-7015-46A4-8086-4378688DF72C}">
      <dsp:nvSpPr>
        <dsp:cNvPr id="0" name=""/>
        <dsp:cNvSpPr/>
      </dsp:nvSpPr>
      <dsp:spPr>
        <a:xfrm>
          <a:off x="393" y="2489874"/>
          <a:ext cx="3138750" cy="1256586"/>
        </a:xfrm>
        <a:prstGeom prst="rect">
          <a:avLst/>
        </a:prstGeom>
        <a:noFill/>
        <a:ln>
          <a:noFill/>
        </a:ln>
        <a:effectLst/>
      </dsp:spPr>
      <dsp:style>
        <a:lnRef idx="0">
          <a:scrgbClr r="0" g="0" b="0"/>
        </a:lnRef>
        <a:fillRef idx="0">
          <a:scrgbClr r="0" g="0" b="0"/>
        </a:fillRef>
        <a:effectRef idx="0">
          <a:scrgbClr r="0" g="0" b="0"/>
        </a:effectRef>
        <a:fontRef idx="minor"/>
      </dsp:style>
    </dsp:sp>
    <dsp:sp modelId="{1149AB4B-1F5B-4A74-BC59-A4BD9697A0AC}">
      <dsp:nvSpPr>
        <dsp:cNvPr id="0" name=""/>
        <dsp:cNvSpPr/>
      </dsp:nvSpPr>
      <dsp:spPr>
        <a:xfrm>
          <a:off x="3688425" y="604876"/>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FEC120-9012-4CEB-A521-989A3EFDA9B3}">
      <dsp:nvSpPr>
        <dsp:cNvPr id="0" name=""/>
        <dsp:cNvSpPr/>
      </dsp:nvSpPr>
      <dsp:spPr>
        <a:xfrm>
          <a:off x="3688425" y="1838527"/>
          <a:ext cx="3138750"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Human health</a:t>
          </a:r>
        </a:p>
      </dsp:txBody>
      <dsp:txXfrm>
        <a:off x="3688425" y="1838527"/>
        <a:ext cx="3138750" cy="588515"/>
      </dsp:txXfrm>
    </dsp:sp>
    <dsp:sp modelId="{0D91B807-85A6-4508-AFDF-AC6439F15E0A}">
      <dsp:nvSpPr>
        <dsp:cNvPr id="0" name=""/>
        <dsp:cNvSpPr/>
      </dsp:nvSpPr>
      <dsp:spPr>
        <a:xfrm>
          <a:off x="3688425" y="2489874"/>
          <a:ext cx="3138750" cy="1256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dirty="0"/>
            <a:t>AI can contribute to combating diseases. It is already applied to support the diagnosis and treatment of cancer through improved image interpretation and precise tumor contouring, enabling more accurate treatment plans and adaptive radiotherapy.</a:t>
          </a:r>
        </a:p>
      </dsp:txBody>
      <dsp:txXfrm>
        <a:off x="3688425" y="2489874"/>
        <a:ext cx="3138750" cy="1256586"/>
      </dsp:txXfrm>
    </dsp:sp>
    <dsp:sp modelId="{3487CE4E-0890-43D6-A6BB-F3DF1C71A4E7}">
      <dsp:nvSpPr>
        <dsp:cNvPr id="0" name=""/>
        <dsp:cNvSpPr/>
      </dsp:nvSpPr>
      <dsp:spPr>
        <a:xfrm>
          <a:off x="7376456" y="604876"/>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D5BA72-5E0E-4DBF-8278-37E9A05DD6DF}">
      <dsp:nvSpPr>
        <dsp:cNvPr id="0" name=""/>
        <dsp:cNvSpPr/>
      </dsp:nvSpPr>
      <dsp:spPr>
        <a:xfrm>
          <a:off x="7376456" y="1838527"/>
          <a:ext cx="3138750" cy="58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kern="1200"/>
            <a:t>Food and Agriculture</a:t>
          </a:r>
        </a:p>
      </dsp:txBody>
      <dsp:txXfrm>
        <a:off x="7376456" y="1838527"/>
        <a:ext cx="3138750" cy="588515"/>
      </dsp:txXfrm>
    </dsp:sp>
    <dsp:sp modelId="{AE3F59B1-F1A9-4E0D-9409-39DC88587EC6}">
      <dsp:nvSpPr>
        <dsp:cNvPr id="0" name=""/>
        <dsp:cNvSpPr/>
      </dsp:nvSpPr>
      <dsp:spPr>
        <a:xfrm>
          <a:off x="7376456" y="2489874"/>
          <a:ext cx="3138750" cy="1256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kern="1200"/>
            <a:t>AI tools combined with nuclear technologies can help make food systems more sustainable and climate change resilient, while also addressing food and nutrition insecurity. Experts deploy AI to process and analyse data to increase crop yields, estimate soil moisture, remediate radioactively contaminated land, detect and predict food fraud events and improve irrigation.</a:t>
          </a:r>
        </a:p>
      </dsp:txBody>
      <dsp:txXfrm>
        <a:off x="7376456" y="2489874"/>
        <a:ext cx="3138750" cy="12565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37EB4-9965-48D3-89F2-BE7AC1D6EA4F}">
      <dsp:nvSpPr>
        <dsp:cNvPr id="0" name=""/>
        <dsp:cNvSpPr/>
      </dsp:nvSpPr>
      <dsp:spPr>
        <a:xfrm>
          <a:off x="568971" y="0"/>
          <a:ext cx="1509048" cy="13951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B1042D-A9F7-40B4-BC4E-33906C82A8CA}">
      <dsp:nvSpPr>
        <dsp:cNvPr id="0" name=""/>
        <dsp:cNvSpPr/>
      </dsp:nvSpPr>
      <dsp:spPr>
        <a:xfrm>
          <a:off x="568971" y="1567955"/>
          <a:ext cx="4311566" cy="597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Water and the environment</a:t>
          </a:r>
        </a:p>
      </dsp:txBody>
      <dsp:txXfrm>
        <a:off x="568971" y="1567955"/>
        <a:ext cx="4311566" cy="597917"/>
      </dsp:txXfrm>
    </dsp:sp>
    <dsp:sp modelId="{304C4F9B-84A4-42B0-9FC6-229CF3BA1522}">
      <dsp:nvSpPr>
        <dsp:cNvPr id="0" name=""/>
        <dsp:cNvSpPr/>
      </dsp:nvSpPr>
      <dsp:spPr>
        <a:xfrm>
          <a:off x="568971" y="2246251"/>
          <a:ext cx="4311566" cy="2105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Experts already apply AI-based approaches to quickly analyse huge amounts of water-related isotopic data stored in global repositories, such as the Global Network of Isotopes in Precipitation maintained by the IAEA and the World Meteorological Organization. Effective and efficient analysis of data facilitated with AI helps scientists understand climate change and its impact on water availability worldwide. </a:t>
          </a:r>
        </a:p>
      </dsp:txBody>
      <dsp:txXfrm>
        <a:off x="568971" y="2246251"/>
        <a:ext cx="4311566" cy="2105086"/>
      </dsp:txXfrm>
    </dsp:sp>
    <dsp:sp modelId="{976C80C1-E401-4B0C-ACD3-0C847075AF98}">
      <dsp:nvSpPr>
        <dsp:cNvPr id="0" name=""/>
        <dsp:cNvSpPr/>
      </dsp:nvSpPr>
      <dsp:spPr>
        <a:xfrm>
          <a:off x="5635062" y="0"/>
          <a:ext cx="1509048" cy="13951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64532-45FF-44A6-9775-6890BB9C8E5B}">
      <dsp:nvSpPr>
        <dsp:cNvPr id="0" name=""/>
        <dsp:cNvSpPr/>
      </dsp:nvSpPr>
      <dsp:spPr>
        <a:xfrm>
          <a:off x="5635062" y="1567955"/>
          <a:ext cx="4311566" cy="597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100000"/>
            </a:lnSpc>
            <a:spcBef>
              <a:spcPct val="0"/>
            </a:spcBef>
            <a:spcAft>
              <a:spcPct val="35000"/>
            </a:spcAft>
            <a:buNone/>
            <a:defRPr b="1"/>
          </a:pPr>
          <a:r>
            <a:rPr lang="en-US" sz="2200" kern="1200"/>
            <a:t>Nuclear science and fusion research</a:t>
          </a:r>
        </a:p>
      </dsp:txBody>
      <dsp:txXfrm>
        <a:off x="5635062" y="1567955"/>
        <a:ext cx="4311566" cy="597917"/>
      </dsp:txXfrm>
    </dsp:sp>
    <dsp:sp modelId="{3EFE2E26-CF0B-4B0A-9A56-06915FB84A6D}">
      <dsp:nvSpPr>
        <dsp:cNvPr id="0" name=""/>
        <dsp:cNvSpPr/>
      </dsp:nvSpPr>
      <dsp:spPr>
        <a:xfrm>
          <a:off x="5635062" y="2246251"/>
          <a:ext cx="4311566" cy="2105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AI is used in data analysis, theoretical modelling and experiment design, helping to accelerate fundamental research, for example in the realm of nuclear and atomic data evaluation and compilation, and advancing technological innovation. A particular area that benefits from the application of AI is fusion research. With its ability to solve large and complex problems, AI can aid experiments and scientific discovery through modelling and simulations.</a:t>
          </a:r>
        </a:p>
      </dsp:txBody>
      <dsp:txXfrm>
        <a:off x="5635062" y="2246251"/>
        <a:ext cx="4311566" cy="21050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31C9-8486-4297-AEE5-EBCDC3586530}">
      <dsp:nvSpPr>
        <dsp:cNvPr id="0" name=""/>
        <dsp:cNvSpPr/>
      </dsp:nvSpPr>
      <dsp:spPr>
        <a:xfrm>
          <a:off x="1282" y="166933"/>
          <a:ext cx="4201556" cy="420155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endParaRPr lang="en-US" sz="1800" kern="1200" dirty="0"/>
        </a:p>
        <a:p>
          <a:pPr marL="114300" lvl="1" indent="-114300" algn="l" defTabSz="622300">
            <a:lnSpc>
              <a:spcPct val="90000"/>
            </a:lnSpc>
            <a:spcBef>
              <a:spcPct val="0"/>
            </a:spcBef>
            <a:spcAft>
              <a:spcPct val="15000"/>
            </a:spcAft>
            <a:buChar char="•"/>
          </a:pPr>
          <a:r>
            <a:rPr lang="en-US" sz="1400" kern="1200" dirty="0"/>
            <a:t>In industries, AI does three main things: it spots oddities, makes things work better, and discovers things automatically. AI’s anomaly detection has two key uses. First, it helps industries monitor and fix machine problems, like with centrifugal pumps. Second, it plays a role in cyber defense, protecting critical systems from cyber threats. A real-world example is General Electric’s Digital Ghost, which safeguards the US Department of Energy’s infrastructure, including enriched uranium.</a:t>
          </a:r>
        </a:p>
      </dsp:txBody>
      <dsp:txXfrm>
        <a:off x="616586" y="782237"/>
        <a:ext cx="2970948" cy="2970948"/>
      </dsp:txXfrm>
    </dsp:sp>
    <dsp:sp modelId="{09562D3A-EE11-41AC-8603-A2F8ADD97EE0}">
      <dsp:nvSpPr>
        <dsp:cNvPr id="0" name=""/>
        <dsp:cNvSpPr/>
      </dsp:nvSpPr>
      <dsp:spPr>
        <a:xfrm rot="5400000">
          <a:off x="4549467" y="1711005"/>
          <a:ext cx="1470544" cy="1113412"/>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77AA7D-D28B-4B77-90EE-191504FA43A5}">
      <dsp:nvSpPr>
        <dsp:cNvPr id="0" name=""/>
        <dsp:cNvSpPr/>
      </dsp:nvSpPr>
      <dsp:spPr>
        <a:xfrm>
          <a:off x="6303617" y="166933"/>
          <a:ext cx="4201556" cy="4201556"/>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a:t>These AI applications can be used in nuclear material production too, enhancing safety and efficiency. AI can prevent breakdowns in crucial equipment and improve processes related to making nuclear materials.</a:t>
          </a:r>
        </a:p>
      </dsp:txBody>
      <dsp:txXfrm>
        <a:off x="6918921" y="782237"/>
        <a:ext cx="2970948" cy="29709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ACCF7-CF5B-E412-88E1-1DBA29D483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DF6AD148-C97F-7895-7A6D-A077BBCACF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A963743B-82D8-A333-F487-CE35CBFF112C}"/>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5" name="Footer Placeholder 4">
            <a:extLst>
              <a:ext uri="{FF2B5EF4-FFF2-40B4-BE49-F238E27FC236}">
                <a16:creationId xmlns:a16="http://schemas.microsoft.com/office/drawing/2014/main" id="{0FAAFBC8-70D0-F995-0C67-277150B93F8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553DFD19-0FE4-BE0F-D004-BCB00D44348C}"/>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438562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F7CC-E14B-BB7F-5623-FB6A3E604537}"/>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7833FD32-3093-ECEC-2878-430072B628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89EB85E1-C8F5-AE27-EB0B-993DC930E0DC}"/>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5" name="Footer Placeholder 4">
            <a:extLst>
              <a:ext uri="{FF2B5EF4-FFF2-40B4-BE49-F238E27FC236}">
                <a16:creationId xmlns:a16="http://schemas.microsoft.com/office/drawing/2014/main" id="{CA903501-F7CF-D513-2034-4C87EAFAF1A7}"/>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264A8F10-C777-5414-915F-2A4F11F920BC}"/>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138126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0847B-1A35-C218-C407-369ECE4351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82D06F32-DFCC-DD30-B765-3C528353ED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7E0FC6BB-AEE4-C0FD-28BC-D98E3F366BD3}"/>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5" name="Footer Placeholder 4">
            <a:extLst>
              <a:ext uri="{FF2B5EF4-FFF2-40B4-BE49-F238E27FC236}">
                <a16:creationId xmlns:a16="http://schemas.microsoft.com/office/drawing/2014/main" id="{BF3F68D8-50D7-092A-3273-2F32D4F9092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BB90E25-C710-1AEC-9BC1-5AF802E606ED}"/>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365739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C3272-7AD7-34C8-1D3F-0E49113F2CF9}"/>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79380755-8C28-7353-DD6A-F70912AEAA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45805F1D-A11A-B9DA-D916-4A9E67A1F2FA}"/>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5" name="Footer Placeholder 4">
            <a:extLst>
              <a:ext uri="{FF2B5EF4-FFF2-40B4-BE49-F238E27FC236}">
                <a16:creationId xmlns:a16="http://schemas.microsoft.com/office/drawing/2014/main" id="{1DE5BED3-5C98-C01A-A3BF-1EB744B1DF8A}"/>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C9C64567-A55C-7EEB-DB82-7A6F30E5EF91}"/>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224145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8A2B-BC3F-FAE2-B524-A42581FD7F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33E48C0C-17CB-B0D9-05AE-40071F363C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4D5151-4C2F-3EE2-76C5-88A474B6739C}"/>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5" name="Footer Placeholder 4">
            <a:extLst>
              <a:ext uri="{FF2B5EF4-FFF2-40B4-BE49-F238E27FC236}">
                <a16:creationId xmlns:a16="http://schemas.microsoft.com/office/drawing/2014/main" id="{F6876227-B42C-7E33-1855-4848A388677D}"/>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0C9920BC-1320-D5D8-BBD9-49A694AC906D}"/>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147736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7D0A9-3476-595B-E48D-9C3F7CB7052D}"/>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09F4CAE3-3A7C-1750-B1E4-A81D3B9C76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305B621F-26DB-017E-D0E4-AAE3591F9A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9E7F7DED-2396-42BF-091E-2F98DC22E555}"/>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6" name="Footer Placeholder 5">
            <a:extLst>
              <a:ext uri="{FF2B5EF4-FFF2-40B4-BE49-F238E27FC236}">
                <a16:creationId xmlns:a16="http://schemas.microsoft.com/office/drawing/2014/main" id="{91D2173E-90DA-5099-3E4A-6E947D722E95}"/>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1D64FEF8-23C2-E654-ADD3-32F384A351E3}"/>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27765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0C54-B26E-7F7D-47F3-6179532BB510}"/>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21F1D57B-011F-CA46-E2F9-CF8CB5A2E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99DB78-6401-C26B-AED7-099D08A79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9633DA5F-1E28-6DF4-74F7-665139D3C6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9312D3-43A3-6507-C67C-5A48F7CAC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3F4F67E0-F638-4F4A-FE09-7D4ABDAFF297}"/>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8" name="Footer Placeholder 7">
            <a:extLst>
              <a:ext uri="{FF2B5EF4-FFF2-40B4-BE49-F238E27FC236}">
                <a16:creationId xmlns:a16="http://schemas.microsoft.com/office/drawing/2014/main" id="{7F980367-2F91-DE3E-B40A-3E1B8290A233}"/>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DDB192AE-E6A3-ACF2-0697-88122A9B41C8}"/>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66621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A8668-BA3F-8D15-9E1B-5FD504E3ADE6}"/>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2B9988DB-21E1-BB5C-1B86-A67CB708F1E3}"/>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4" name="Footer Placeholder 3">
            <a:extLst>
              <a:ext uri="{FF2B5EF4-FFF2-40B4-BE49-F238E27FC236}">
                <a16:creationId xmlns:a16="http://schemas.microsoft.com/office/drawing/2014/main" id="{EE595269-36A2-B0F7-06B4-656F44B9742C}"/>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AB3F7BF5-B03C-2A96-36DF-12FF1B4209CB}"/>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4200379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19F0CA-46DC-8BE2-D8F7-8FFCC2BA0790}"/>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3" name="Footer Placeholder 2">
            <a:extLst>
              <a:ext uri="{FF2B5EF4-FFF2-40B4-BE49-F238E27FC236}">
                <a16:creationId xmlns:a16="http://schemas.microsoft.com/office/drawing/2014/main" id="{C73CFDF1-1D87-13A6-0D5D-06A264B4C0B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021A0CA3-9B00-B73F-92BC-80E201A2D639}"/>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284324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36DA-5CB0-4D6F-AF51-3228179CC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90DDFB7A-A072-4E12-A17B-CFF1CE48F2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2352C148-CA14-C298-1C22-28FA28ADF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91E325-9E33-20B3-6395-A31A713786C8}"/>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6" name="Footer Placeholder 5">
            <a:extLst>
              <a:ext uri="{FF2B5EF4-FFF2-40B4-BE49-F238E27FC236}">
                <a16:creationId xmlns:a16="http://schemas.microsoft.com/office/drawing/2014/main" id="{2A9B607E-83D1-C834-F6A3-76F30CCF4429}"/>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A746DEDC-CFF0-611A-692C-112CCFD359A9}"/>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113410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FA98-8D66-6D1B-1607-4BAC29AB8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37E1493F-054C-6DCD-F9CF-39A8022570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1C7C1F49-B379-F02A-4407-EF72EEAA8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6F2C79-C701-9020-7C16-0461E4983CA5}"/>
              </a:ext>
            </a:extLst>
          </p:cNvPr>
          <p:cNvSpPr>
            <a:spLocks noGrp="1"/>
          </p:cNvSpPr>
          <p:nvPr>
            <p:ph type="dt" sz="half" idx="10"/>
          </p:nvPr>
        </p:nvSpPr>
        <p:spPr/>
        <p:txBody>
          <a:bodyPr/>
          <a:lstStyle/>
          <a:p>
            <a:fld id="{C91CD185-56F9-4463-BE15-FA05359E47D2}" type="datetimeFigureOut">
              <a:rPr lang="en-PK" smtClean="0"/>
              <a:t>01/27/2024</a:t>
            </a:fld>
            <a:endParaRPr lang="en-PK"/>
          </a:p>
        </p:txBody>
      </p:sp>
      <p:sp>
        <p:nvSpPr>
          <p:cNvPr id="6" name="Footer Placeholder 5">
            <a:extLst>
              <a:ext uri="{FF2B5EF4-FFF2-40B4-BE49-F238E27FC236}">
                <a16:creationId xmlns:a16="http://schemas.microsoft.com/office/drawing/2014/main" id="{7DCFD734-1A61-5629-517D-3D3B42EE55BF}"/>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41FFFFF6-2836-EEE0-BC13-4C024BC505DA}"/>
              </a:ext>
            </a:extLst>
          </p:cNvPr>
          <p:cNvSpPr>
            <a:spLocks noGrp="1"/>
          </p:cNvSpPr>
          <p:nvPr>
            <p:ph type="sldNum" sz="quarter" idx="12"/>
          </p:nvPr>
        </p:nvSpPr>
        <p:spPr/>
        <p:txBody>
          <a:bodyPr/>
          <a:lstStyle/>
          <a:p>
            <a:fld id="{BABDD837-B48F-4CF7-B69B-2B9C34714B04}" type="slidenum">
              <a:rPr lang="en-PK" smtClean="0"/>
              <a:t>‹#›</a:t>
            </a:fld>
            <a:endParaRPr lang="en-PK"/>
          </a:p>
        </p:txBody>
      </p:sp>
    </p:spTree>
    <p:extLst>
      <p:ext uri="{BB962C8B-B14F-4D97-AF65-F5344CB8AC3E}">
        <p14:creationId xmlns:p14="http://schemas.microsoft.com/office/powerpoint/2010/main" val="75980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C4A-1622-5E2A-22F0-B7EB67717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ED920248-4656-3C14-17FA-D86EF64629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8E5AE36D-83D5-7177-2BC4-CDDF1BB4F9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CD185-56F9-4463-BE15-FA05359E47D2}" type="datetimeFigureOut">
              <a:rPr lang="en-PK" smtClean="0"/>
              <a:t>01/27/2024</a:t>
            </a:fld>
            <a:endParaRPr lang="en-PK"/>
          </a:p>
        </p:txBody>
      </p:sp>
      <p:sp>
        <p:nvSpPr>
          <p:cNvPr id="5" name="Footer Placeholder 4">
            <a:extLst>
              <a:ext uri="{FF2B5EF4-FFF2-40B4-BE49-F238E27FC236}">
                <a16:creationId xmlns:a16="http://schemas.microsoft.com/office/drawing/2014/main" id="{1D712B9E-7C5F-3A82-35A8-7F17459C27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4FC3FEF9-2703-6CBF-7B6B-65986A0F4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DD837-B48F-4CF7-B69B-2B9C34714B04}" type="slidenum">
              <a:rPr lang="en-PK" smtClean="0"/>
              <a:t>‹#›</a:t>
            </a:fld>
            <a:endParaRPr lang="en-PK"/>
          </a:p>
        </p:txBody>
      </p:sp>
    </p:spTree>
    <p:extLst>
      <p:ext uri="{BB962C8B-B14F-4D97-AF65-F5344CB8AC3E}">
        <p14:creationId xmlns:p14="http://schemas.microsoft.com/office/powerpoint/2010/main" val="1221365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1.pn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12.xml.rels><?xml version="1.0" encoding="UTF-8" standalone="yes"?>
<Relationships xmlns="http://schemas.openxmlformats.org/package/2006/relationships"><Relationship Id="rId3" Type="http://schemas.openxmlformats.org/officeDocument/2006/relationships/image" Target="../media/image28.svg" /><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4.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image" Target="../media/image16.jpeg" /><Relationship Id="rId1" Type="http://schemas.openxmlformats.org/officeDocument/2006/relationships/slideLayout" Target="../slideLayouts/slideLayout2.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8.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Factories And Smoke">
            <a:extLst>
              <a:ext uri="{FF2B5EF4-FFF2-40B4-BE49-F238E27FC236}">
                <a16:creationId xmlns:a16="http://schemas.microsoft.com/office/drawing/2014/main" id="{76963DD8-0798-FAE5-38C1-D3688857B6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CBDC1-D3DE-D9EF-878A-9B0F8E18AC60}"/>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AI for Peaceful Use of Nuclear Energy: Future Prospects</a:t>
            </a:r>
            <a:endParaRPr lang="en-PK" sz="5200">
              <a:solidFill>
                <a:srgbClr val="FFFFFF"/>
              </a:solidFill>
            </a:endParaRPr>
          </a:p>
        </p:txBody>
      </p:sp>
      <p:sp>
        <p:nvSpPr>
          <p:cNvPr id="3" name="Subtitle 2">
            <a:extLst>
              <a:ext uri="{FF2B5EF4-FFF2-40B4-BE49-F238E27FC236}">
                <a16:creationId xmlns:a16="http://schemas.microsoft.com/office/drawing/2014/main" id="{03F23E6C-7CA2-AA75-12E3-5A5B92D7568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Syeda Saba Batool</a:t>
            </a:r>
            <a:endParaRPr lang="en-PK">
              <a:solidFill>
                <a:srgbClr val="FFFFFF"/>
              </a:solidFill>
            </a:endParaRPr>
          </a:p>
        </p:txBody>
      </p:sp>
    </p:spTree>
    <p:extLst>
      <p:ext uri="{BB962C8B-B14F-4D97-AF65-F5344CB8AC3E}">
        <p14:creationId xmlns:p14="http://schemas.microsoft.com/office/powerpoint/2010/main" val="37955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77349-6ADE-99FE-8E04-12919EE56F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9" name="Rectangle 8">
              <a:extLst>
                <a:ext uri="{FF2B5EF4-FFF2-40B4-BE49-F238E27FC236}">
                  <a16:creationId xmlns:a16="http://schemas.microsoft.com/office/drawing/2014/main" id="{D5B2B92C-44DF-B41D-C67A-EBF175DF52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1EB2F1-D26A-D7C9-E9AC-B63BE629A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D16430-53D3-47E5-F4B8-B441E710D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0FA8D07-0534-678E-C2A5-12A34549107F}"/>
              </a:ext>
            </a:extLst>
          </p:cNvPr>
          <p:cNvSpPr>
            <a:spLocks noGrp="1"/>
          </p:cNvSpPr>
          <p:nvPr>
            <p:ph type="title"/>
          </p:nvPr>
        </p:nvSpPr>
        <p:spPr>
          <a:xfrm>
            <a:off x="876691" y="301843"/>
            <a:ext cx="10477109" cy="1003532"/>
          </a:xfrm>
        </p:spPr>
        <p:txBody>
          <a:bodyPr anchor="ctr">
            <a:normAutofit fontScale="90000"/>
          </a:bodyPr>
          <a:lstStyle/>
          <a:p>
            <a:br>
              <a:rPr lang="en-US" b="1" dirty="0"/>
            </a:br>
            <a:r>
              <a:rPr lang="en-US" b="1" dirty="0"/>
              <a:t>Nuclear Safeguards</a:t>
            </a:r>
            <a:br>
              <a:rPr lang="en-US" sz="3200" dirty="0"/>
            </a:br>
            <a:endParaRPr lang="en-PK" sz="3200" dirty="0">
              <a:solidFill>
                <a:srgbClr val="FFFFFF"/>
              </a:solidFill>
            </a:endParaRPr>
          </a:p>
        </p:txBody>
      </p:sp>
      <p:sp>
        <p:nvSpPr>
          <p:cNvPr id="3" name="Content Placeholder 2">
            <a:extLst>
              <a:ext uri="{FF2B5EF4-FFF2-40B4-BE49-F238E27FC236}">
                <a16:creationId xmlns:a16="http://schemas.microsoft.com/office/drawing/2014/main" id="{CBAC3F0E-68ED-78BA-25FC-4B1E0854DBF1}"/>
              </a:ext>
            </a:extLst>
          </p:cNvPr>
          <p:cNvSpPr>
            <a:spLocks noGrp="1"/>
          </p:cNvSpPr>
          <p:nvPr>
            <p:ph idx="1"/>
          </p:nvPr>
        </p:nvSpPr>
        <p:spPr>
          <a:xfrm>
            <a:off x="1133475" y="2308124"/>
            <a:ext cx="10086975" cy="3673576"/>
          </a:xfrm>
        </p:spPr>
        <p:txBody>
          <a:bodyPr>
            <a:normAutofit fontScale="92500"/>
          </a:bodyPr>
          <a:lstStyle/>
          <a:p>
            <a:r>
              <a:rPr lang="en-US" dirty="0"/>
              <a:t>Safeguards are technical verification measures through which the IAEA provides credible assurances that countries are </a:t>
            </a:r>
            <a:r>
              <a:rPr lang="en-US" dirty="0" err="1"/>
              <a:t>honouring</a:t>
            </a:r>
            <a:r>
              <a:rPr lang="en-US" dirty="0"/>
              <a:t> their legal obligations to use nuclear material for peaceful purposes only.</a:t>
            </a:r>
          </a:p>
          <a:p>
            <a:r>
              <a:rPr lang="en-US" dirty="0"/>
              <a:t>Safeguards rely on large amounts of data obtained by various means, such as satellite imagery, environmental sampling, gamma ray spectroscopy and video surveillance. AI can help nuclear inspectors and safeguard analysts with the analysis of these data. Machine learning methods have already been used to detect outliers in large datasets and assist in verifying spent fuel and </a:t>
            </a:r>
            <a:r>
              <a:rPr lang="en-US" dirty="0" err="1"/>
              <a:t>analysing</a:t>
            </a:r>
            <a:r>
              <a:rPr lang="en-US" dirty="0"/>
              <a:t> surveillance recordings.</a:t>
            </a:r>
            <a:endParaRPr lang="en-PK" dirty="0"/>
          </a:p>
        </p:txBody>
      </p:sp>
    </p:spTree>
    <p:extLst>
      <p:ext uri="{BB962C8B-B14F-4D97-AF65-F5344CB8AC3E}">
        <p14:creationId xmlns:p14="http://schemas.microsoft.com/office/powerpoint/2010/main" val="1980096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B602D6-0C08-94F3-E805-71393D3DC495}"/>
              </a:ext>
            </a:extLst>
          </p:cNvPr>
          <p:cNvSpPr>
            <a:spLocks noGrp="1"/>
          </p:cNvSpPr>
          <p:nvPr>
            <p:ph type="title"/>
          </p:nvPr>
        </p:nvSpPr>
        <p:spPr>
          <a:xfrm>
            <a:off x="841248" y="334644"/>
            <a:ext cx="10509504" cy="1076914"/>
          </a:xfrm>
        </p:spPr>
        <p:txBody>
          <a:bodyPr anchor="ctr">
            <a:noAutofit/>
          </a:bodyPr>
          <a:lstStyle/>
          <a:p>
            <a:br>
              <a:rPr lang="en-US" sz="3200" b="1" dirty="0"/>
            </a:br>
            <a:br>
              <a:rPr lang="en-US" sz="3200" b="1" dirty="0"/>
            </a:br>
            <a:br>
              <a:rPr lang="en-US" sz="3200" b="1" dirty="0"/>
            </a:br>
            <a:r>
              <a:rPr lang="en-US" sz="3200" b="1" dirty="0"/>
              <a:t>AI Potential Applications in Nuclear Material Production </a:t>
            </a:r>
            <a:br>
              <a:rPr lang="en-US" sz="3200" b="1" dirty="0"/>
            </a:br>
            <a:endParaRPr lang="en-PK" sz="6600" b="1" dirty="0"/>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0C9356D-BD07-3D92-CD20-429B539DB350}"/>
              </a:ext>
            </a:extLst>
          </p:cNvPr>
          <p:cNvGraphicFramePr>
            <a:graphicFrameLocks noGrp="1"/>
          </p:cNvGraphicFramePr>
          <p:nvPr>
            <p:ph idx="1"/>
            <p:extLst>
              <p:ext uri="{D42A27DB-BD31-4B8C-83A1-F6EECF244321}">
                <p14:modId xmlns:p14="http://schemas.microsoft.com/office/powerpoint/2010/main" val="37639020"/>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9919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E4DF5-ADC9-84BF-46BA-D5EBE24C1E9C}"/>
              </a:ext>
            </a:extLst>
          </p:cNvPr>
          <p:cNvSpPr>
            <a:spLocks noGrp="1"/>
          </p:cNvSpPr>
          <p:nvPr>
            <p:ph type="title"/>
          </p:nvPr>
        </p:nvSpPr>
        <p:spPr>
          <a:xfrm>
            <a:off x="1136397" y="502020"/>
            <a:ext cx="5323715" cy="1642970"/>
          </a:xfrm>
        </p:spPr>
        <p:txBody>
          <a:bodyPr anchor="b">
            <a:normAutofit fontScale="90000"/>
          </a:bodyPr>
          <a:lstStyle/>
          <a:p>
            <a:r>
              <a:rPr lang="en-US" sz="4000" dirty="0"/>
              <a:t>Automated Optimization</a:t>
            </a:r>
            <a:r>
              <a:rPr lang="en-GB" sz="4000" dirty="0"/>
              <a:t> and Automated Discovery </a:t>
            </a:r>
            <a:endParaRPr lang="en-PK" sz="4000" dirty="0"/>
          </a:p>
        </p:txBody>
      </p:sp>
      <p:sp>
        <p:nvSpPr>
          <p:cNvPr id="3" name="Content Placeholder 2">
            <a:extLst>
              <a:ext uri="{FF2B5EF4-FFF2-40B4-BE49-F238E27FC236}">
                <a16:creationId xmlns:a16="http://schemas.microsoft.com/office/drawing/2014/main" id="{1210CA06-16A4-7389-B98D-C90795C5F1CC}"/>
              </a:ext>
            </a:extLst>
          </p:cNvPr>
          <p:cNvSpPr>
            <a:spLocks noGrp="1"/>
          </p:cNvSpPr>
          <p:nvPr>
            <p:ph idx="1"/>
          </p:nvPr>
        </p:nvSpPr>
        <p:spPr>
          <a:xfrm>
            <a:off x="1144923" y="2405894"/>
            <a:ext cx="5315189" cy="3535083"/>
          </a:xfrm>
        </p:spPr>
        <p:txBody>
          <a:bodyPr anchor="t">
            <a:normAutofit lnSpcReduction="10000"/>
          </a:bodyPr>
          <a:lstStyle/>
          <a:p>
            <a:r>
              <a:rPr lang="en-US" sz="1700" b="1" dirty="0"/>
              <a:t>Automated optimization </a:t>
            </a:r>
            <a:endParaRPr lang="en-GB" sz="1700" b="1" dirty="0"/>
          </a:p>
          <a:p>
            <a:pPr marL="0" indent="0">
              <a:buNone/>
            </a:pPr>
            <a:r>
              <a:rPr lang="en-GB" sz="1700" dirty="0"/>
              <a:t>      Automated optimization </a:t>
            </a:r>
            <a:r>
              <a:rPr lang="en-US" sz="1700" dirty="0"/>
              <a:t>solutions train AI algorithms to analyze data with predefined parameters in an industrial process.</a:t>
            </a:r>
          </a:p>
          <a:p>
            <a:r>
              <a:rPr lang="en-US" sz="1700" b="1" dirty="0"/>
              <a:t>Automated discovery</a:t>
            </a:r>
          </a:p>
          <a:p>
            <a:pPr lvl="1"/>
            <a:r>
              <a:rPr lang="en-US" sz="1700" dirty="0"/>
              <a:t>AI algorithms are trained to understand the rules of a game by identifying key parameters at an initial stage, then developing their own algorithms to determine the best solution for the game. AI has demonstrated its capability to revolutionize the scientific world at an exponential rate. Nevertheless, in the nuclear sciences, the application of automated discovery remains in early development stages.</a:t>
            </a:r>
            <a:endParaRPr lang="en-PK" sz="1700"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Robot">
            <a:extLst>
              <a:ext uri="{FF2B5EF4-FFF2-40B4-BE49-F238E27FC236}">
                <a16:creationId xmlns:a16="http://schemas.microsoft.com/office/drawing/2014/main" id="{F08B978E-23EF-4034-99FF-910CF01B91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523699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F98A2-8BDF-02F1-4E1E-312E9DCFCAD2}"/>
              </a:ext>
            </a:extLst>
          </p:cNvPr>
          <p:cNvSpPr>
            <a:spLocks noGrp="1"/>
          </p:cNvSpPr>
          <p:nvPr>
            <p:ph type="title"/>
          </p:nvPr>
        </p:nvSpPr>
        <p:spPr>
          <a:xfrm>
            <a:off x="1371599" y="294538"/>
            <a:ext cx="9895951" cy="1033669"/>
          </a:xfrm>
        </p:spPr>
        <p:txBody>
          <a:bodyPr>
            <a:normAutofit fontScale="90000"/>
          </a:bodyPr>
          <a:lstStyle/>
          <a:p>
            <a:br>
              <a:rPr lang="en-US" sz="3400" b="1" dirty="0">
                <a:solidFill>
                  <a:srgbClr val="FFFFFF"/>
                </a:solidFill>
              </a:rPr>
            </a:br>
            <a:r>
              <a:rPr lang="en-US" sz="3400" b="1" dirty="0">
                <a:solidFill>
                  <a:srgbClr val="FFFFFF"/>
                </a:solidFill>
              </a:rPr>
              <a:t>IAEA’s and AI Advancements</a:t>
            </a:r>
            <a:br>
              <a:rPr lang="en-US" sz="3400" b="1" dirty="0">
                <a:solidFill>
                  <a:srgbClr val="FFFFFF"/>
                </a:solidFill>
              </a:rPr>
            </a:br>
            <a:endParaRPr lang="en-PK" sz="3400" b="1" dirty="0">
              <a:solidFill>
                <a:srgbClr val="FFFFFF"/>
              </a:solidFill>
            </a:endParaRPr>
          </a:p>
        </p:txBody>
      </p:sp>
      <p:sp>
        <p:nvSpPr>
          <p:cNvPr id="3" name="Content Placeholder 2">
            <a:extLst>
              <a:ext uri="{FF2B5EF4-FFF2-40B4-BE49-F238E27FC236}">
                <a16:creationId xmlns:a16="http://schemas.microsoft.com/office/drawing/2014/main" id="{80B9446F-C418-5EF4-25A1-FEF19FD390AB}"/>
              </a:ext>
            </a:extLst>
          </p:cNvPr>
          <p:cNvSpPr>
            <a:spLocks noGrp="1"/>
          </p:cNvSpPr>
          <p:nvPr>
            <p:ph idx="1"/>
          </p:nvPr>
        </p:nvSpPr>
        <p:spPr>
          <a:xfrm>
            <a:off x="1371599" y="2318197"/>
            <a:ext cx="9724031" cy="3683358"/>
          </a:xfrm>
        </p:spPr>
        <p:txBody>
          <a:bodyPr anchor="ctr">
            <a:normAutofit/>
          </a:bodyPr>
          <a:lstStyle/>
          <a:p>
            <a:r>
              <a:rPr lang="en-US" sz="1600"/>
              <a:t>The IAEA provides interdisciplinary fora for professionals to discuss and foster collaboration on the use of AI in nuclear applications, science and technology and is committed to sharing knowledge and forging partnerships through its AI for Atoms platform.</a:t>
            </a:r>
          </a:p>
          <a:p>
            <a:r>
              <a:rPr lang="en-US" sz="1600"/>
              <a:t>The IAEA cooperates with the International Telecommunication Union, the UN Interagency Working Group on AI and almost 40 other UN organizations to provide a solid foundation for accelerated sustainable development with AI.</a:t>
            </a:r>
          </a:p>
          <a:p>
            <a:r>
              <a:rPr lang="en-US" sz="1600"/>
              <a:t>AI holds promising potential for advancing nuclear energy production. AI, together with other technologies, like digital twins, could decisively boost the efficiency of nuclear power production.</a:t>
            </a:r>
          </a:p>
          <a:p>
            <a:r>
              <a:rPr lang="en-US" sz="1600"/>
              <a:t>AI robots are being increasingly used in nuclear facilities for tasks like locating and handling nuclear materials. These robots, equipped with advanced technologies such as 3D modeling, virtual reality, and drones, help in efficient data collection, enhance safety, and reduce costs during decommissioning activities. Countries, including Japan, are employing innovative robotic technology for tasks like retrieving and disposing of fuel debris. The use of AI robots is a high-tech solution that contributes to effective project implementation and risk reduction in nuclear decommissioning.</a:t>
            </a:r>
            <a:endParaRPr lang="en-PK" sz="1600"/>
          </a:p>
        </p:txBody>
      </p:sp>
    </p:spTree>
    <p:extLst>
      <p:ext uri="{BB962C8B-B14F-4D97-AF65-F5344CB8AC3E}">
        <p14:creationId xmlns:p14="http://schemas.microsoft.com/office/powerpoint/2010/main" val="1356380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40751-4591-834D-A449-3AD405B300C7}"/>
              </a:ext>
            </a:extLst>
          </p:cNvPr>
          <p:cNvSpPr>
            <a:spLocks noGrp="1"/>
          </p:cNvSpPr>
          <p:nvPr>
            <p:ph type="title"/>
          </p:nvPr>
        </p:nvSpPr>
        <p:spPr>
          <a:xfrm>
            <a:off x="6513788" y="365125"/>
            <a:ext cx="4840010" cy="1807305"/>
          </a:xfrm>
        </p:spPr>
        <p:txBody>
          <a:bodyPr>
            <a:normAutofit/>
          </a:bodyPr>
          <a:lstStyle/>
          <a:p>
            <a:r>
              <a:rPr lang="en-US" b="1" dirty="0"/>
              <a:t>Future Prospects</a:t>
            </a:r>
            <a:endParaRPr lang="en-PK" b="1" dirty="0"/>
          </a:p>
        </p:txBody>
      </p:sp>
      <p:pic>
        <p:nvPicPr>
          <p:cNvPr id="5" name="Picture 4" descr="Pipes over the sea">
            <a:extLst>
              <a:ext uri="{FF2B5EF4-FFF2-40B4-BE49-F238E27FC236}">
                <a16:creationId xmlns:a16="http://schemas.microsoft.com/office/drawing/2014/main" id="{2712D9AF-C73B-D01E-A0CB-47B162AEF3F0}"/>
              </a:ext>
            </a:extLst>
          </p:cNvPr>
          <p:cNvPicPr>
            <a:picLocks noChangeAspect="1"/>
          </p:cNvPicPr>
          <p:nvPr/>
        </p:nvPicPr>
        <p:blipFill rotWithShape="1">
          <a:blip r:embed="rId2"/>
          <a:srcRect l="12858" r="2025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46CD72E-CD3E-6A87-7E5C-7269710BC65C}"/>
              </a:ext>
            </a:extLst>
          </p:cNvPr>
          <p:cNvSpPr>
            <a:spLocks noGrp="1"/>
          </p:cNvSpPr>
          <p:nvPr>
            <p:ph idx="1"/>
          </p:nvPr>
        </p:nvSpPr>
        <p:spPr>
          <a:xfrm>
            <a:off x="6513788" y="1847461"/>
            <a:ext cx="4840010" cy="4329502"/>
          </a:xfrm>
        </p:spPr>
        <p:txBody>
          <a:bodyPr>
            <a:normAutofit/>
          </a:bodyPr>
          <a:lstStyle/>
          <a:p>
            <a:r>
              <a:rPr lang="en-US" sz="1800" dirty="0"/>
              <a:t>Governments should be in charge of overseeing data and infrastructure related to nuclear material production, adapting existing rules for new technologies like AI. It’s essential to focus on regulating the transfer of sensitive data and advanced information infrastructure associated with AI in nuclear material production.</a:t>
            </a:r>
          </a:p>
          <a:p>
            <a:r>
              <a:rPr lang="en-US" sz="1800" dirty="0"/>
              <a:t>To bridge the gap between the nuclear sector and AI experts, there should be a three-step approach: understanding AI’s role in nuclear production, involving AI industries in policy discussions, and establishing advisory boards. This can enhance knowledge exchange and contribute to effective export control guidelines.</a:t>
            </a:r>
            <a:endParaRPr lang="en-PK" sz="1800" dirty="0"/>
          </a:p>
        </p:txBody>
      </p:sp>
    </p:spTree>
    <p:extLst>
      <p:ext uri="{BB962C8B-B14F-4D97-AF65-F5344CB8AC3E}">
        <p14:creationId xmlns:p14="http://schemas.microsoft.com/office/powerpoint/2010/main" val="3367755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9D50E-97E9-728D-1370-F8D4C59C83D2}"/>
              </a:ext>
            </a:extLst>
          </p:cNvPr>
          <p:cNvSpPr>
            <a:spLocks noGrp="1"/>
          </p:cNvSpPr>
          <p:nvPr>
            <p:ph type="title"/>
          </p:nvPr>
        </p:nvSpPr>
        <p:spPr>
          <a:xfrm>
            <a:off x="761803" y="350196"/>
            <a:ext cx="4646904" cy="1624520"/>
          </a:xfrm>
        </p:spPr>
        <p:txBody>
          <a:bodyPr anchor="ctr">
            <a:normAutofit/>
          </a:bodyPr>
          <a:lstStyle/>
          <a:p>
            <a:endParaRPr lang="en-PK" sz="4000"/>
          </a:p>
        </p:txBody>
      </p:sp>
      <p:sp>
        <p:nvSpPr>
          <p:cNvPr id="3" name="Content Placeholder 2">
            <a:extLst>
              <a:ext uri="{FF2B5EF4-FFF2-40B4-BE49-F238E27FC236}">
                <a16:creationId xmlns:a16="http://schemas.microsoft.com/office/drawing/2014/main" id="{0136D002-01EA-9DB6-D928-77382F5942B6}"/>
              </a:ext>
            </a:extLst>
          </p:cNvPr>
          <p:cNvSpPr>
            <a:spLocks noGrp="1"/>
          </p:cNvSpPr>
          <p:nvPr>
            <p:ph idx="1"/>
          </p:nvPr>
        </p:nvSpPr>
        <p:spPr>
          <a:xfrm>
            <a:off x="761802" y="2743200"/>
            <a:ext cx="4646905" cy="3613149"/>
          </a:xfrm>
        </p:spPr>
        <p:txBody>
          <a:bodyPr anchor="ctr">
            <a:normAutofit/>
          </a:bodyPr>
          <a:lstStyle/>
          <a:p>
            <a:r>
              <a:rPr lang="en-US" sz="1700" dirty="0"/>
              <a:t>Encourage ethical AI in the nuclear industry by emphasizing compliance with guidelines and regulations. Civil society plays a vital role as watchdogs, exposing risks associated with AI in nuclear material processing. Companies aligning with UN sustainability goals can be influential, and civil society efforts can create grassroots initiatives for responsible AI practices in the industry.</a:t>
            </a:r>
          </a:p>
          <a:p>
            <a:r>
              <a:rPr lang="en-US" sz="1700" dirty="0"/>
              <a:t>Replace human labor with AI generated robots and technologies to reduce the cost of the labor considering that the IAEA budget has not increase but is still the same and the number of the IAEA projects are increasing.</a:t>
            </a:r>
            <a:endParaRPr lang="en-PK" sz="1700" dirty="0"/>
          </a:p>
        </p:txBody>
      </p:sp>
      <p:pic>
        <p:nvPicPr>
          <p:cNvPr id="5" name="Picture 4" descr="Pipes over the sea">
            <a:extLst>
              <a:ext uri="{FF2B5EF4-FFF2-40B4-BE49-F238E27FC236}">
                <a16:creationId xmlns:a16="http://schemas.microsoft.com/office/drawing/2014/main" id="{B3ADA17F-EEE8-C072-4D9D-5CDFDB3208D9}"/>
              </a:ext>
            </a:extLst>
          </p:cNvPr>
          <p:cNvPicPr>
            <a:picLocks noChangeAspect="1"/>
          </p:cNvPicPr>
          <p:nvPr/>
        </p:nvPicPr>
        <p:blipFill rotWithShape="1">
          <a:blip r:embed="rId2"/>
          <a:srcRect l="12933" r="20326"/>
          <a:stretch/>
        </p:blipFill>
        <p:spPr>
          <a:xfrm>
            <a:off x="6096000" y="1"/>
            <a:ext cx="6102825" cy="6858000"/>
          </a:xfrm>
          <a:prstGeom prst="rect">
            <a:avLst/>
          </a:prstGeom>
        </p:spPr>
      </p:pic>
    </p:spTree>
    <p:extLst>
      <p:ext uri="{BB962C8B-B14F-4D97-AF65-F5344CB8AC3E}">
        <p14:creationId xmlns:p14="http://schemas.microsoft.com/office/powerpoint/2010/main" val="4285128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8665D-47CD-9662-1B51-FB880166651F}"/>
              </a:ext>
            </a:extLst>
          </p:cNvPr>
          <p:cNvSpPr>
            <a:spLocks noGrp="1"/>
          </p:cNvSpPr>
          <p:nvPr>
            <p:ph type="title"/>
          </p:nvPr>
        </p:nvSpPr>
        <p:spPr>
          <a:xfrm>
            <a:off x="761800" y="762001"/>
            <a:ext cx="5334197" cy="1708242"/>
          </a:xfrm>
        </p:spPr>
        <p:txBody>
          <a:bodyPr anchor="ctr">
            <a:normAutofit/>
          </a:bodyPr>
          <a:lstStyle/>
          <a:p>
            <a:r>
              <a:rPr lang="en-US" sz="4000"/>
              <a:t>What is Artificial Intelligence?</a:t>
            </a:r>
            <a:endParaRPr lang="en-PK" sz="4000"/>
          </a:p>
        </p:txBody>
      </p:sp>
      <p:sp>
        <p:nvSpPr>
          <p:cNvPr id="3" name="Content Placeholder 2">
            <a:extLst>
              <a:ext uri="{FF2B5EF4-FFF2-40B4-BE49-F238E27FC236}">
                <a16:creationId xmlns:a16="http://schemas.microsoft.com/office/drawing/2014/main" id="{DA95C570-4C32-B7A4-7E35-1C331EF93EDD}"/>
              </a:ext>
            </a:extLst>
          </p:cNvPr>
          <p:cNvSpPr>
            <a:spLocks noGrp="1"/>
          </p:cNvSpPr>
          <p:nvPr>
            <p:ph idx="1"/>
          </p:nvPr>
        </p:nvSpPr>
        <p:spPr>
          <a:xfrm>
            <a:off x="761800" y="2470244"/>
            <a:ext cx="5334197" cy="3769835"/>
          </a:xfrm>
        </p:spPr>
        <p:txBody>
          <a:bodyPr anchor="ctr">
            <a:normAutofit/>
          </a:bodyPr>
          <a:lstStyle/>
          <a:p>
            <a:r>
              <a:rPr lang="en-US" sz="2000"/>
              <a:t>The term AI, coined in the 1950s, refers to the simulation of human intelligence by machines. It covers an ever-changing set of capabilities as new technologies are developed. Technologies that come under the umbrella of AI include machine learning and deep learning.</a:t>
            </a:r>
          </a:p>
          <a:p>
            <a:r>
              <a:rPr lang="en-US" sz="2000"/>
              <a:t>Artificial intelligence is the simulation of human intelligence processes by machines, especially computer systems.</a:t>
            </a:r>
          </a:p>
          <a:p>
            <a:r>
              <a:rPr lang="en-US" sz="2000"/>
              <a:t> Specific applications of AI include expert systems, natural language processing, speech recognition and machine vision.</a:t>
            </a:r>
          </a:p>
        </p:txBody>
      </p:sp>
      <p:pic>
        <p:nvPicPr>
          <p:cNvPr id="5" name="Picture 4" descr="Angle view of circuit shaped like a brain">
            <a:extLst>
              <a:ext uri="{FF2B5EF4-FFF2-40B4-BE49-F238E27FC236}">
                <a16:creationId xmlns:a16="http://schemas.microsoft.com/office/drawing/2014/main" id="{F9DB233C-0AFC-B3E6-0D4A-2096BCB5DBE4}"/>
              </a:ext>
            </a:extLst>
          </p:cNvPr>
          <p:cNvPicPr>
            <a:picLocks noChangeAspect="1"/>
          </p:cNvPicPr>
          <p:nvPr/>
        </p:nvPicPr>
        <p:blipFill rotWithShape="1">
          <a:blip r:embed="rId2"/>
          <a:srcRect l="22990" r="22845"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736424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5A20-7DFA-65A7-6D4B-2292185A5E5E}"/>
              </a:ext>
            </a:extLst>
          </p:cNvPr>
          <p:cNvSpPr>
            <a:spLocks noGrp="1"/>
          </p:cNvSpPr>
          <p:nvPr>
            <p:ph type="title"/>
          </p:nvPr>
        </p:nvSpPr>
        <p:spPr/>
        <p:txBody>
          <a:bodyPr/>
          <a:lstStyle/>
          <a:p>
            <a:endParaRPr lang="en-PK"/>
          </a:p>
        </p:txBody>
      </p:sp>
      <p:graphicFrame>
        <p:nvGraphicFramePr>
          <p:cNvPr id="12" name="Content Placeholder 2">
            <a:extLst>
              <a:ext uri="{FF2B5EF4-FFF2-40B4-BE49-F238E27FC236}">
                <a16:creationId xmlns:a16="http://schemas.microsoft.com/office/drawing/2014/main" id="{B4E2F454-9CE2-BF71-8682-0B9FB02EC8A8}"/>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77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8EA4E-5F60-3F6B-989D-ED3E29E280A9}"/>
              </a:ext>
            </a:extLst>
          </p:cNvPr>
          <p:cNvSpPr>
            <a:spLocks noGrp="1"/>
          </p:cNvSpPr>
          <p:nvPr>
            <p:ph type="title"/>
          </p:nvPr>
        </p:nvSpPr>
        <p:spPr>
          <a:xfrm>
            <a:off x="762000" y="1138036"/>
            <a:ext cx="4085665" cy="1402470"/>
          </a:xfrm>
        </p:spPr>
        <p:txBody>
          <a:bodyPr anchor="t">
            <a:normAutofit/>
          </a:bodyPr>
          <a:lstStyle/>
          <a:p>
            <a:r>
              <a:rPr lang="en-US" sz="3200"/>
              <a:t>Peaceful Uses of Nuclear Energy</a:t>
            </a:r>
            <a:endParaRPr lang="en-PK" sz="3200"/>
          </a:p>
        </p:txBody>
      </p:sp>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98545A-A693-B7F9-E5A7-68FA5DBA940D}"/>
              </a:ext>
            </a:extLst>
          </p:cNvPr>
          <p:cNvSpPr>
            <a:spLocks noGrp="1"/>
          </p:cNvSpPr>
          <p:nvPr>
            <p:ph idx="1"/>
          </p:nvPr>
        </p:nvSpPr>
        <p:spPr>
          <a:xfrm>
            <a:off x="247650" y="2551176"/>
            <a:ext cx="5191125" cy="3591207"/>
          </a:xfrm>
        </p:spPr>
        <p:txBody>
          <a:bodyPr>
            <a:normAutofit fontScale="92500"/>
          </a:bodyPr>
          <a:lstStyle/>
          <a:p>
            <a:r>
              <a:rPr lang="en-US" sz="1600" dirty="0"/>
              <a:t>Nuclear energy and technology are indispensable for the advancement of  humankind. They provide needed leverage for raising human welfare, which makes them particularly important for developing countries in their efforts to achieve the 2030 Agenda for Sustainable Development.</a:t>
            </a:r>
          </a:p>
          <a:p>
            <a:r>
              <a:rPr lang="en-US" sz="1600" dirty="0"/>
              <a:t>Article IV of the NPT recognizes the inalienable right of every State to the peaceful uses and development of nuclear energy.</a:t>
            </a:r>
          </a:p>
          <a:p>
            <a:r>
              <a:rPr lang="en-US" sz="1600" dirty="0"/>
              <a:t>Peaceful uses of nuclear energy can uniquely contribute to medicine, public health, agriculture, food security, water resources management, sustainable energy and the environment, to name only but a few areas. </a:t>
            </a:r>
          </a:p>
          <a:p>
            <a:r>
              <a:rPr lang="en-US" sz="1600" dirty="0"/>
              <a:t>Cooperation in peaceful uses requires resources, sharing of knowledge, know-how, technology, information and best practices.</a:t>
            </a:r>
            <a:endParaRPr lang="en-PK" sz="1600" dirty="0"/>
          </a:p>
        </p:txBody>
      </p:sp>
      <p:pic>
        <p:nvPicPr>
          <p:cNvPr id="12" name="Picture 11" descr="Thermal power station">
            <a:extLst>
              <a:ext uri="{FF2B5EF4-FFF2-40B4-BE49-F238E27FC236}">
                <a16:creationId xmlns:a16="http://schemas.microsoft.com/office/drawing/2014/main" id="{88F75BB5-DF2F-05C6-C3C7-703FD9B71D46}"/>
              </a:ext>
            </a:extLst>
          </p:cNvPr>
          <p:cNvPicPr>
            <a:picLocks noChangeAspect="1"/>
          </p:cNvPicPr>
          <p:nvPr/>
        </p:nvPicPr>
        <p:blipFill rotWithShape="1">
          <a:blip r:embed="rId2"/>
          <a:srcRect l="7859" r="20607"/>
          <a:stretch/>
        </p:blipFill>
        <p:spPr>
          <a:xfrm>
            <a:off x="5650992" y="10"/>
            <a:ext cx="6541008" cy="6857990"/>
          </a:xfrm>
          <a:prstGeom prst="rect">
            <a:avLst/>
          </a:prstGeom>
        </p:spPr>
      </p:pic>
    </p:spTree>
    <p:extLst>
      <p:ext uri="{BB962C8B-B14F-4D97-AF65-F5344CB8AC3E}">
        <p14:creationId xmlns:p14="http://schemas.microsoft.com/office/powerpoint/2010/main" val="380139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E82D5-8625-2C65-6E80-6B8D118CC9DF}"/>
              </a:ext>
            </a:extLst>
          </p:cNvPr>
          <p:cNvSpPr>
            <a:spLocks noGrp="1"/>
          </p:cNvSpPr>
          <p:nvPr>
            <p:ph type="title"/>
          </p:nvPr>
        </p:nvSpPr>
        <p:spPr/>
        <p:txBody>
          <a:bodyPr/>
          <a:lstStyle/>
          <a:p>
            <a:r>
              <a:rPr lang="en-US" dirty="0"/>
              <a:t>Nuclear Energy for Sustainable Development</a:t>
            </a:r>
            <a:endParaRPr lang="en-PK" dirty="0"/>
          </a:p>
        </p:txBody>
      </p:sp>
      <p:graphicFrame>
        <p:nvGraphicFramePr>
          <p:cNvPr id="7" name="Content Placeholder 2">
            <a:extLst>
              <a:ext uri="{FF2B5EF4-FFF2-40B4-BE49-F238E27FC236}">
                <a16:creationId xmlns:a16="http://schemas.microsoft.com/office/drawing/2014/main" id="{8FD6DEE4-FFD7-1911-C7CC-31F57348C45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580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C36CB6E-9E94-F011-9858-4129093CA2B2}"/>
              </a:ext>
            </a:extLst>
          </p:cNvPr>
          <p:cNvPicPr>
            <a:picLocks noChangeAspect="1"/>
          </p:cNvPicPr>
          <p:nvPr/>
        </p:nvPicPr>
        <p:blipFill rotWithShape="1">
          <a:blip r:embed="rId2">
            <a:alphaModFix amt="35000"/>
          </a:blip>
          <a:srcRect t="7838" b="7576"/>
          <a:stretch/>
        </p:blipFill>
        <p:spPr>
          <a:xfrm>
            <a:off x="20" y="10"/>
            <a:ext cx="12191980" cy="6857990"/>
          </a:xfrm>
          <a:prstGeom prst="rect">
            <a:avLst/>
          </a:prstGeom>
        </p:spPr>
      </p:pic>
      <p:sp>
        <p:nvSpPr>
          <p:cNvPr id="2" name="Title 1">
            <a:extLst>
              <a:ext uri="{FF2B5EF4-FFF2-40B4-BE49-F238E27FC236}">
                <a16:creationId xmlns:a16="http://schemas.microsoft.com/office/drawing/2014/main" id="{07E6E8A4-1654-70EA-36C3-E6104E9B8AAA}"/>
              </a:ext>
            </a:extLst>
          </p:cNvPr>
          <p:cNvSpPr>
            <a:spLocks noGrp="1"/>
          </p:cNvSpPr>
          <p:nvPr>
            <p:ph type="title"/>
          </p:nvPr>
        </p:nvSpPr>
        <p:spPr>
          <a:xfrm>
            <a:off x="838200" y="365125"/>
            <a:ext cx="10515600" cy="1325563"/>
          </a:xfrm>
        </p:spPr>
        <p:txBody>
          <a:bodyPr>
            <a:normAutofit/>
          </a:bodyPr>
          <a:lstStyle/>
          <a:p>
            <a:r>
              <a:rPr lang="en-US">
                <a:solidFill>
                  <a:srgbClr val="FFFFFF"/>
                </a:solidFill>
              </a:rPr>
              <a:t>AI for Peaceful Use of Nuclear Energy</a:t>
            </a:r>
            <a:endParaRPr lang="en-PK">
              <a:solidFill>
                <a:srgbClr val="FFFFFF"/>
              </a:solidFill>
            </a:endParaRPr>
          </a:p>
        </p:txBody>
      </p:sp>
      <p:graphicFrame>
        <p:nvGraphicFramePr>
          <p:cNvPr id="11" name="Content Placeholder 2">
            <a:extLst>
              <a:ext uri="{FF2B5EF4-FFF2-40B4-BE49-F238E27FC236}">
                <a16:creationId xmlns:a16="http://schemas.microsoft.com/office/drawing/2014/main" id="{820CDDE0-F623-23A7-449A-3A7DD5EC07B7}"/>
              </a:ext>
            </a:extLst>
          </p:cNvPr>
          <p:cNvGraphicFramePr>
            <a:graphicFrameLocks noGrp="1"/>
          </p:cNvGraphicFramePr>
          <p:nvPr>
            <p:ph idx="1"/>
            <p:extLst>
              <p:ext uri="{D42A27DB-BD31-4B8C-83A1-F6EECF244321}">
                <p14:modId xmlns:p14="http://schemas.microsoft.com/office/powerpoint/2010/main" val="31326977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796720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303F-83D5-00C8-5CFB-31574842CE6A}"/>
              </a:ext>
            </a:extLst>
          </p:cNvPr>
          <p:cNvSpPr>
            <a:spLocks noGrp="1"/>
          </p:cNvSpPr>
          <p:nvPr>
            <p:ph type="title"/>
          </p:nvPr>
        </p:nvSpPr>
        <p:spPr/>
        <p:txBody>
          <a:bodyPr/>
          <a:lstStyle/>
          <a:p>
            <a:endParaRPr lang="en-PK"/>
          </a:p>
        </p:txBody>
      </p:sp>
      <p:graphicFrame>
        <p:nvGraphicFramePr>
          <p:cNvPr id="5" name="Content Placeholder 2">
            <a:extLst>
              <a:ext uri="{FF2B5EF4-FFF2-40B4-BE49-F238E27FC236}">
                <a16:creationId xmlns:a16="http://schemas.microsoft.com/office/drawing/2014/main" id="{A4E0DCAE-4684-D9FC-A799-9E25F7F3C36F}"/>
              </a:ext>
            </a:extLst>
          </p:cNvPr>
          <p:cNvGraphicFramePr>
            <a:graphicFrameLocks noGrp="1"/>
          </p:cNvGraphicFramePr>
          <p:nvPr>
            <p:ph idx="1"/>
            <p:extLst>
              <p:ext uri="{D42A27DB-BD31-4B8C-83A1-F6EECF244321}">
                <p14:modId xmlns:p14="http://schemas.microsoft.com/office/powerpoint/2010/main" val="38790226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8485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28F63-5A9E-1BDD-6091-C5290669A993}"/>
              </a:ext>
            </a:extLst>
          </p:cNvPr>
          <p:cNvSpPr>
            <a:spLocks noGrp="1"/>
          </p:cNvSpPr>
          <p:nvPr>
            <p:ph type="title"/>
          </p:nvPr>
        </p:nvSpPr>
        <p:spPr>
          <a:xfrm>
            <a:off x="6889192" y="485193"/>
            <a:ext cx="4491821" cy="1434112"/>
          </a:xfrm>
        </p:spPr>
        <p:txBody>
          <a:bodyPr anchor="b">
            <a:normAutofit/>
          </a:bodyPr>
          <a:lstStyle/>
          <a:p>
            <a:r>
              <a:rPr lang="en-US" sz="4000" b="1" dirty="0"/>
              <a:t>Nuclear Power</a:t>
            </a:r>
            <a:br>
              <a:rPr lang="en-US" sz="3200" b="1" dirty="0"/>
            </a:br>
            <a:endParaRPr lang="en-PK" sz="3200" b="1" dirty="0"/>
          </a:p>
        </p:txBody>
      </p:sp>
      <p:pic>
        <p:nvPicPr>
          <p:cNvPr id="5" name="Picture 4" descr="Natural petrol fired electrical power plant">
            <a:extLst>
              <a:ext uri="{FF2B5EF4-FFF2-40B4-BE49-F238E27FC236}">
                <a16:creationId xmlns:a16="http://schemas.microsoft.com/office/drawing/2014/main" id="{86B69A99-3235-EE30-EF7C-DF26934EFBA9}"/>
              </a:ext>
            </a:extLst>
          </p:cNvPr>
          <p:cNvPicPr>
            <a:picLocks noChangeAspect="1"/>
          </p:cNvPicPr>
          <p:nvPr/>
        </p:nvPicPr>
        <p:blipFill rotWithShape="1">
          <a:blip r:embed="rId2"/>
          <a:srcRect l="9091" r="31575"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50B39843-402E-6564-CDB8-80BEA5D80AFB}"/>
              </a:ext>
            </a:extLst>
          </p:cNvPr>
          <p:cNvSpPr>
            <a:spLocks noGrp="1"/>
          </p:cNvSpPr>
          <p:nvPr>
            <p:ph idx="1"/>
          </p:nvPr>
        </p:nvSpPr>
        <p:spPr>
          <a:xfrm>
            <a:off x="6823878" y="1688841"/>
            <a:ext cx="4491820" cy="4292467"/>
          </a:xfrm>
        </p:spPr>
        <p:txBody>
          <a:bodyPr anchor="t">
            <a:normAutofit fontScale="92500" lnSpcReduction="10000"/>
          </a:bodyPr>
          <a:lstStyle/>
          <a:p>
            <a:pPr lvl="1"/>
            <a:r>
              <a:rPr lang="en-US" sz="2000" dirty="0"/>
              <a:t>By combining digital simulations of real nuclear facilities with AI systems, the industry can optimize complex procedures and improve reactor design, performance and safety. Such optimization can increase the efficiency of operations and reduce maintenance costs.</a:t>
            </a:r>
          </a:p>
          <a:p>
            <a:pPr lvl="1"/>
            <a:r>
              <a:rPr lang="en-US" sz="2000" dirty="0"/>
              <a:t>Machine learning — a process whereby AI learns by </a:t>
            </a:r>
            <a:r>
              <a:rPr lang="en-US" sz="2000" dirty="0" err="1"/>
              <a:t>analysing</a:t>
            </a:r>
            <a:r>
              <a:rPr lang="en-US" sz="2000" dirty="0"/>
              <a:t> large amounts of data — helps to automate tasks and thereby increase reliability and avoid errors. Furthermore, AI has considerable analytical and predictive potential to help monitor power plant processes and detect anomalies.</a:t>
            </a:r>
            <a:endParaRPr lang="en-PK" sz="2000" dirty="0"/>
          </a:p>
        </p:txBody>
      </p:sp>
    </p:spTree>
    <p:extLst>
      <p:ext uri="{BB962C8B-B14F-4D97-AF65-F5344CB8AC3E}">
        <p14:creationId xmlns:p14="http://schemas.microsoft.com/office/powerpoint/2010/main" val="67990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54177-69C2-EFB6-CD1F-010EB2ABFCCF}"/>
              </a:ext>
            </a:extLst>
          </p:cNvPr>
          <p:cNvSpPr>
            <a:spLocks noGrp="1"/>
          </p:cNvSpPr>
          <p:nvPr>
            <p:ph type="title"/>
          </p:nvPr>
        </p:nvSpPr>
        <p:spPr>
          <a:xfrm>
            <a:off x="876692" y="391887"/>
            <a:ext cx="5479719" cy="1875452"/>
          </a:xfrm>
        </p:spPr>
        <p:txBody>
          <a:bodyPr anchor="b">
            <a:normAutofit/>
          </a:bodyPr>
          <a:lstStyle/>
          <a:p>
            <a:r>
              <a:rPr lang="en-US" sz="3200" b="1" dirty="0"/>
              <a:t>Nuclear Security and Radiation Protection</a:t>
            </a:r>
            <a:br>
              <a:rPr lang="en-US" sz="3200" b="1" dirty="0"/>
            </a:br>
            <a:endParaRPr lang="en-PK" sz="3200" b="1" dirty="0"/>
          </a:p>
        </p:txBody>
      </p:sp>
      <p:sp>
        <p:nvSpPr>
          <p:cNvPr id="3" name="Content Placeholder 2">
            <a:extLst>
              <a:ext uri="{FF2B5EF4-FFF2-40B4-BE49-F238E27FC236}">
                <a16:creationId xmlns:a16="http://schemas.microsoft.com/office/drawing/2014/main" id="{1726B420-A82A-B829-4FDE-A8AF4706A03C}"/>
              </a:ext>
            </a:extLst>
          </p:cNvPr>
          <p:cNvSpPr>
            <a:spLocks noGrp="1"/>
          </p:cNvSpPr>
          <p:nvPr>
            <p:ph idx="1"/>
          </p:nvPr>
        </p:nvSpPr>
        <p:spPr>
          <a:xfrm>
            <a:off x="876692" y="2015412"/>
            <a:ext cx="5479719" cy="3965896"/>
          </a:xfrm>
        </p:spPr>
        <p:txBody>
          <a:bodyPr anchor="t">
            <a:normAutofit fontScale="85000" lnSpcReduction="20000"/>
          </a:bodyPr>
          <a:lstStyle/>
          <a:p>
            <a:r>
              <a:rPr lang="en-US" sz="2400" dirty="0"/>
              <a:t>AI can contribute to nuclear security and safety in several ways. It can be used in the processing of data from radiation detection systems to enhance the detection and identification of nuclear and other radioactive material. </a:t>
            </a:r>
          </a:p>
          <a:p>
            <a:r>
              <a:rPr lang="en-US" sz="2400" dirty="0"/>
              <a:t>It can be applied to </a:t>
            </a:r>
            <a:r>
              <a:rPr lang="en-US" sz="2400" dirty="0" err="1"/>
              <a:t>analyse</a:t>
            </a:r>
            <a:r>
              <a:rPr lang="en-US" sz="2400" dirty="0"/>
              <a:t> data from physical protection systems to improve the detection of intruders. It can also help spot anomalies that could indicate a cyber-attack on a nuclear facility. </a:t>
            </a:r>
          </a:p>
          <a:p>
            <a:r>
              <a:rPr lang="en-US" sz="2400" dirty="0"/>
              <a:t>In the realm of radiation protection, the integration of AI in safety standards-related software can reinforce the protection of the millions of workers with occupational exposure in medicine, construction, mining, shipping, agriculture and nuclear power.</a:t>
            </a:r>
            <a:endParaRPr lang="en-PK" sz="2400" dirty="0"/>
          </a:p>
        </p:txBody>
      </p:sp>
      <p:pic>
        <p:nvPicPr>
          <p:cNvPr id="13" name="Picture 12" descr="Oil refinery against blue sky">
            <a:extLst>
              <a:ext uri="{FF2B5EF4-FFF2-40B4-BE49-F238E27FC236}">
                <a16:creationId xmlns:a16="http://schemas.microsoft.com/office/drawing/2014/main" id="{DFFFF574-7BC1-CCB4-F9C8-6431B0DE97D8}"/>
              </a:ext>
            </a:extLst>
          </p:cNvPr>
          <p:cNvPicPr>
            <a:picLocks noChangeAspect="1"/>
          </p:cNvPicPr>
          <p:nvPr/>
        </p:nvPicPr>
        <p:blipFill rotWithShape="1">
          <a:blip r:embed="rId2"/>
          <a:srcRect l="33956" r="25680"/>
          <a:stretch/>
        </p:blipFill>
        <p:spPr>
          <a:xfrm>
            <a:off x="7270812" y="10"/>
            <a:ext cx="4921187" cy="6857990"/>
          </a:xfrm>
          <a:prstGeom prst="rect">
            <a:avLst/>
          </a:prstGeom>
        </p:spPr>
      </p:pic>
      <p:grpSp>
        <p:nvGrpSpPr>
          <p:cNvPr id="14" name="Group 13">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37486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1621</Words>
  <Application>Microsoft Office PowerPoint</Application>
  <PresentationFormat>Widescreen</PresentationFormat>
  <Paragraphs>59</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AI for Peaceful Use of Nuclear Energy: Future Prospects</vt:lpstr>
      <vt:lpstr>What is Artificial Intelligence?</vt:lpstr>
      <vt:lpstr>PowerPoint Presentation</vt:lpstr>
      <vt:lpstr>Peaceful Uses of Nuclear Energy</vt:lpstr>
      <vt:lpstr>Nuclear Energy for Sustainable Development</vt:lpstr>
      <vt:lpstr>AI for Peaceful Use of Nuclear Energy</vt:lpstr>
      <vt:lpstr>PowerPoint Presentation</vt:lpstr>
      <vt:lpstr>Nuclear Power </vt:lpstr>
      <vt:lpstr>Nuclear Security and Radiation Protection </vt:lpstr>
      <vt:lpstr> Nuclear Safeguards </vt:lpstr>
      <vt:lpstr>   AI Potential Applications in Nuclear Material Production  </vt:lpstr>
      <vt:lpstr>Automated Optimization and Automated Discovery </vt:lpstr>
      <vt:lpstr> IAEA’s and AI Advancements </vt:lpstr>
      <vt:lpstr>Future Prospects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for Peaceful Use of Nuclear Energy: Future Prospects</dc:title>
  <dc:creator>Abdul Moiz Khan</dc:creator>
  <cp:lastModifiedBy>Abdul Moiz Khan</cp:lastModifiedBy>
  <cp:revision>5</cp:revision>
  <dcterms:created xsi:type="dcterms:W3CDTF">2024-01-26T17:47:52Z</dcterms:created>
  <dcterms:modified xsi:type="dcterms:W3CDTF">2024-01-26T21:59:10Z</dcterms:modified>
</cp:coreProperties>
</file>