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A68FD-91C8-46BD-B9C8-687C582C6B9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F51DC2-B888-450E-BC49-F45E59D2E11B}">
      <dgm:prSet/>
      <dgm:spPr/>
      <dgm:t>
        <a:bodyPr/>
        <a:lstStyle/>
        <a:p>
          <a:r>
            <a:rPr lang="en-US"/>
            <a:t>AI in strategic deterrence,</a:t>
          </a:r>
        </a:p>
      </dgm:t>
    </dgm:pt>
    <dgm:pt modelId="{3F17E3B7-8459-4180-AE9B-341C79975B8C}" type="parTrans" cxnId="{054BAA1A-AA04-4407-BCB4-18895D8A716C}">
      <dgm:prSet/>
      <dgm:spPr/>
      <dgm:t>
        <a:bodyPr/>
        <a:lstStyle/>
        <a:p>
          <a:endParaRPr lang="en-US"/>
        </a:p>
      </dgm:t>
    </dgm:pt>
    <dgm:pt modelId="{1CCE75D7-1137-412B-8426-200027C85383}" type="sibTrans" cxnId="{054BAA1A-AA04-4407-BCB4-18895D8A716C}">
      <dgm:prSet/>
      <dgm:spPr/>
      <dgm:t>
        <a:bodyPr/>
        <a:lstStyle/>
        <a:p>
          <a:endParaRPr lang="en-US"/>
        </a:p>
      </dgm:t>
    </dgm:pt>
    <dgm:pt modelId="{030A57F4-4E4B-4B46-8EBE-03F937E6D680}">
      <dgm:prSet/>
      <dgm:spPr/>
      <dgm:t>
        <a:bodyPr/>
        <a:lstStyle/>
        <a:p>
          <a:r>
            <a:rPr lang="en-US"/>
            <a:t>especially nuclearKey projects: Project Convergence 2022, Machina by Space ForceRise of AI-enabled autonomous systemsImpact on future warfare</a:t>
          </a:r>
        </a:p>
      </dgm:t>
    </dgm:pt>
    <dgm:pt modelId="{BB597781-623F-4F0F-BEAA-BDC66CBBF2AF}" type="parTrans" cxnId="{FE2E9E90-D4F0-4593-806C-2907C1499292}">
      <dgm:prSet/>
      <dgm:spPr/>
      <dgm:t>
        <a:bodyPr/>
        <a:lstStyle/>
        <a:p>
          <a:endParaRPr lang="en-US"/>
        </a:p>
      </dgm:t>
    </dgm:pt>
    <dgm:pt modelId="{5F88FD0F-B75F-4238-8885-1DB23311EF09}" type="sibTrans" cxnId="{FE2E9E90-D4F0-4593-806C-2907C1499292}">
      <dgm:prSet/>
      <dgm:spPr/>
      <dgm:t>
        <a:bodyPr/>
        <a:lstStyle/>
        <a:p>
          <a:endParaRPr lang="en-US"/>
        </a:p>
      </dgm:t>
    </dgm:pt>
    <dgm:pt modelId="{03BFD299-77B8-4BD1-A1A8-6380C69C33DA}">
      <dgm:prSet/>
      <dgm:spPr/>
      <dgm:t>
        <a:bodyPr/>
        <a:lstStyle/>
        <a:p>
          <a:r>
            <a:rPr lang="en-HK"/>
            <a:t>Instrumentable-Multiple Integrated Laser Engagement System Combat Vehicle Tactical Engagement Simulation System</a:t>
          </a:r>
          <a:endParaRPr lang="en-US"/>
        </a:p>
      </dgm:t>
    </dgm:pt>
    <dgm:pt modelId="{835E6DAC-6001-461D-88F3-52A868E65FBA}" type="parTrans" cxnId="{165E0011-E8D9-4594-87CB-710ED4BA47F9}">
      <dgm:prSet/>
      <dgm:spPr/>
      <dgm:t>
        <a:bodyPr/>
        <a:lstStyle/>
        <a:p>
          <a:endParaRPr lang="en-US"/>
        </a:p>
      </dgm:t>
    </dgm:pt>
    <dgm:pt modelId="{D65FDB32-7816-4F8B-92B1-2156B34D5DF5}" type="sibTrans" cxnId="{165E0011-E8D9-4594-87CB-710ED4BA47F9}">
      <dgm:prSet/>
      <dgm:spPr/>
      <dgm:t>
        <a:bodyPr/>
        <a:lstStyle/>
        <a:p>
          <a:endParaRPr lang="en-US"/>
        </a:p>
      </dgm:t>
    </dgm:pt>
    <dgm:pt modelId="{05437421-4500-42AB-ABB3-F6B5240B2C50}">
      <dgm:prSet/>
      <dgm:spPr/>
      <dgm:t>
        <a:bodyPr/>
        <a:lstStyle/>
        <a:p>
          <a:r>
            <a:rPr lang="en-HK"/>
            <a:t>AI-enabled autonomous vehicles by 2026</a:t>
          </a:r>
          <a:endParaRPr lang="en-US"/>
        </a:p>
      </dgm:t>
    </dgm:pt>
    <dgm:pt modelId="{7C2230B0-EC6F-4B41-95E0-B248B80D7F52}" type="parTrans" cxnId="{FD1BC9AF-15B0-4249-B45D-BCDF1DAA076C}">
      <dgm:prSet/>
      <dgm:spPr/>
      <dgm:t>
        <a:bodyPr/>
        <a:lstStyle/>
        <a:p>
          <a:endParaRPr lang="en-US"/>
        </a:p>
      </dgm:t>
    </dgm:pt>
    <dgm:pt modelId="{4AB7F43E-622F-4618-A420-8ADE384DB472}" type="sibTrans" cxnId="{FD1BC9AF-15B0-4249-B45D-BCDF1DAA076C}">
      <dgm:prSet/>
      <dgm:spPr/>
      <dgm:t>
        <a:bodyPr/>
        <a:lstStyle/>
        <a:p>
          <a:endParaRPr lang="en-US"/>
        </a:p>
      </dgm:t>
    </dgm:pt>
    <dgm:pt modelId="{FC932137-AD91-49CC-9E2E-344D3FF6E0F8}">
      <dgm:prSet/>
      <dgm:spPr/>
      <dgm:t>
        <a:bodyPr/>
        <a:lstStyle/>
        <a:p>
          <a:r>
            <a:rPr lang="en-US"/>
            <a:t>Machina used by Space Force  tabs autonomously on more than 40,000 objects in space, orchestrating thousands of data collections nightly with a global telescope network.</a:t>
          </a:r>
        </a:p>
      </dgm:t>
    </dgm:pt>
    <dgm:pt modelId="{F03E7445-604D-41E3-811C-136C7C04BA88}" type="parTrans" cxnId="{ED5D2C22-6904-46A4-95E7-7EA243C9C1AC}">
      <dgm:prSet/>
      <dgm:spPr/>
      <dgm:t>
        <a:bodyPr/>
        <a:lstStyle/>
        <a:p>
          <a:endParaRPr lang="en-US"/>
        </a:p>
      </dgm:t>
    </dgm:pt>
    <dgm:pt modelId="{BF3ECBB3-01DF-4B64-8899-68507CB04E46}" type="sibTrans" cxnId="{ED5D2C22-6904-46A4-95E7-7EA243C9C1AC}">
      <dgm:prSet/>
      <dgm:spPr/>
      <dgm:t>
        <a:bodyPr/>
        <a:lstStyle/>
        <a:p>
          <a:endParaRPr lang="en-US"/>
        </a:p>
      </dgm:t>
    </dgm:pt>
    <dgm:pt modelId="{FC66C193-3062-479B-817C-B45B189B4DFF}" type="pres">
      <dgm:prSet presAssocID="{68BA68FD-91C8-46BD-B9C8-687C582C6B9D}" presName="linear" presStyleCnt="0">
        <dgm:presLayoutVars>
          <dgm:animLvl val="lvl"/>
          <dgm:resizeHandles val="exact"/>
        </dgm:presLayoutVars>
      </dgm:prSet>
      <dgm:spPr/>
    </dgm:pt>
    <dgm:pt modelId="{7153D4C0-8A68-4030-A1B7-2169694B92E2}" type="pres">
      <dgm:prSet presAssocID="{18F51DC2-B888-450E-BC49-F45E59D2E11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15D718-9943-4D82-A93E-FF29AD23E548}" type="pres">
      <dgm:prSet presAssocID="{1CCE75D7-1137-412B-8426-200027C85383}" presName="spacer" presStyleCnt="0"/>
      <dgm:spPr/>
    </dgm:pt>
    <dgm:pt modelId="{097521E0-86CF-4AB6-A799-86AC325B9011}" type="pres">
      <dgm:prSet presAssocID="{030A57F4-4E4B-4B46-8EBE-03F937E6D68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4DC55E3-DE05-4DB8-B4A8-0BCFDC4AD62E}" type="pres">
      <dgm:prSet presAssocID="{5F88FD0F-B75F-4238-8885-1DB23311EF09}" presName="spacer" presStyleCnt="0"/>
      <dgm:spPr/>
    </dgm:pt>
    <dgm:pt modelId="{09A577E3-263C-4CE1-A1D4-FDFEA9E4FED8}" type="pres">
      <dgm:prSet presAssocID="{03BFD299-77B8-4BD1-A1A8-6380C69C33D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3026595-E57B-4115-AD6F-9EEB20E46396}" type="pres">
      <dgm:prSet presAssocID="{D65FDB32-7816-4F8B-92B1-2156B34D5DF5}" presName="spacer" presStyleCnt="0"/>
      <dgm:spPr/>
    </dgm:pt>
    <dgm:pt modelId="{6A5661EC-0601-4115-ACD4-F0EA6D5FFD04}" type="pres">
      <dgm:prSet presAssocID="{05437421-4500-42AB-ABB3-F6B5240B2C5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FF23E28-C88F-411A-8F86-A297B556C1E9}" type="pres">
      <dgm:prSet presAssocID="{4AB7F43E-622F-4618-A420-8ADE384DB472}" presName="spacer" presStyleCnt="0"/>
      <dgm:spPr/>
    </dgm:pt>
    <dgm:pt modelId="{E9B33C8B-5D06-4C5F-80C1-0648FFE0D7E5}" type="pres">
      <dgm:prSet presAssocID="{FC932137-AD91-49CC-9E2E-344D3FF6E0F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65E0011-E8D9-4594-87CB-710ED4BA47F9}" srcId="{68BA68FD-91C8-46BD-B9C8-687C582C6B9D}" destId="{03BFD299-77B8-4BD1-A1A8-6380C69C33DA}" srcOrd="2" destOrd="0" parTransId="{835E6DAC-6001-461D-88F3-52A868E65FBA}" sibTransId="{D65FDB32-7816-4F8B-92B1-2156B34D5DF5}"/>
    <dgm:cxn modelId="{054BAA1A-AA04-4407-BCB4-18895D8A716C}" srcId="{68BA68FD-91C8-46BD-B9C8-687C582C6B9D}" destId="{18F51DC2-B888-450E-BC49-F45E59D2E11B}" srcOrd="0" destOrd="0" parTransId="{3F17E3B7-8459-4180-AE9B-341C79975B8C}" sibTransId="{1CCE75D7-1137-412B-8426-200027C85383}"/>
    <dgm:cxn modelId="{ED5D2C22-6904-46A4-95E7-7EA243C9C1AC}" srcId="{68BA68FD-91C8-46BD-B9C8-687C582C6B9D}" destId="{FC932137-AD91-49CC-9E2E-344D3FF6E0F8}" srcOrd="4" destOrd="0" parTransId="{F03E7445-604D-41E3-811C-136C7C04BA88}" sibTransId="{BF3ECBB3-01DF-4B64-8899-68507CB04E46}"/>
    <dgm:cxn modelId="{27622726-D9FD-43A2-A356-66C9686A1096}" type="presOf" srcId="{05437421-4500-42AB-ABB3-F6B5240B2C50}" destId="{6A5661EC-0601-4115-ACD4-F0EA6D5FFD04}" srcOrd="0" destOrd="0" presId="urn:microsoft.com/office/officeart/2005/8/layout/vList2"/>
    <dgm:cxn modelId="{7E4CD727-88AE-46AD-8644-3F0574B8179B}" type="presOf" srcId="{68BA68FD-91C8-46BD-B9C8-687C582C6B9D}" destId="{FC66C193-3062-479B-817C-B45B189B4DFF}" srcOrd="0" destOrd="0" presId="urn:microsoft.com/office/officeart/2005/8/layout/vList2"/>
    <dgm:cxn modelId="{CC2A563C-BE39-4763-BABD-D80EAD614462}" type="presOf" srcId="{030A57F4-4E4B-4B46-8EBE-03F937E6D680}" destId="{097521E0-86CF-4AB6-A799-86AC325B9011}" srcOrd="0" destOrd="0" presId="urn:microsoft.com/office/officeart/2005/8/layout/vList2"/>
    <dgm:cxn modelId="{A8C55165-8C59-45B4-829E-716B96949A21}" type="presOf" srcId="{FC932137-AD91-49CC-9E2E-344D3FF6E0F8}" destId="{E9B33C8B-5D06-4C5F-80C1-0648FFE0D7E5}" srcOrd="0" destOrd="0" presId="urn:microsoft.com/office/officeart/2005/8/layout/vList2"/>
    <dgm:cxn modelId="{FE2E9E90-D4F0-4593-806C-2907C1499292}" srcId="{68BA68FD-91C8-46BD-B9C8-687C582C6B9D}" destId="{030A57F4-4E4B-4B46-8EBE-03F937E6D680}" srcOrd="1" destOrd="0" parTransId="{BB597781-623F-4F0F-BEAA-BDC66CBBF2AF}" sibTransId="{5F88FD0F-B75F-4238-8885-1DB23311EF09}"/>
    <dgm:cxn modelId="{FD1BC9AF-15B0-4249-B45D-BCDF1DAA076C}" srcId="{68BA68FD-91C8-46BD-B9C8-687C582C6B9D}" destId="{05437421-4500-42AB-ABB3-F6B5240B2C50}" srcOrd="3" destOrd="0" parTransId="{7C2230B0-EC6F-4B41-95E0-B248B80D7F52}" sibTransId="{4AB7F43E-622F-4618-A420-8ADE384DB472}"/>
    <dgm:cxn modelId="{873578E4-503F-4AC0-ADAE-67E9B834296C}" type="presOf" srcId="{03BFD299-77B8-4BD1-A1A8-6380C69C33DA}" destId="{09A577E3-263C-4CE1-A1D4-FDFEA9E4FED8}" srcOrd="0" destOrd="0" presId="urn:microsoft.com/office/officeart/2005/8/layout/vList2"/>
    <dgm:cxn modelId="{E0DDF3ED-3E58-4E68-AD81-7634FD401DEB}" type="presOf" srcId="{18F51DC2-B888-450E-BC49-F45E59D2E11B}" destId="{7153D4C0-8A68-4030-A1B7-2169694B92E2}" srcOrd="0" destOrd="0" presId="urn:microsoft.com/office/officeart/2005/8/layout/vList2"/>
    <dgm:cxn modelId="{0BB45D5A-DDF1-4C2D-A251-64041276C5C6}" type="presParOf" srcId="{FC66C193-3062-479B-817C-B45B189B4DFF}" destId="{7153D4C0-8A68-4030-A1B7-2169694B92E2}" srcOrd="0" destOrd="0" presId="urn:microsoft.com/office/officeart/2005/8/layout/vList2"/>
    <dgm:cxn modelId="{1BA156A9-F518-41B2-A5E8-1C36CE19EA7D}" type="presParOf" srcId="{FC66C193-3062-479B-817C-B45B189B4DFF}" destId="{8415D718-9943-4D82-A93E-FF29AD23E548}" srcOrd="1" destOrd="0" presId="urn:microsoft.com/office/officeart/2005/8/layout/vList2"/>
    <dgm:cxn modelId="{29914A4F-C8F8-4E74-B2F4-1D49EED1935A}" type="presParOf" srcId="{FC66C193-3062-479B-817C-B45B189B4DFF}" destId="{097521E0-86CF-4AB6-A799-86AC325B9011}" srcOrd="2" destOrd="0" presId="urn:microsoft.com/office/officeart/2005/8/layout/vList2"/>
    <dgm:cxn modelId="{63DEAF29-3A07-4E86-9C7E-71B35853D1F7}" type="presParOf" srcId="{FC66C193-3062-479B-817C-B45B189B4DFF}" destId="{84DC55E3-DE05-4DB8-B4A8-0BCFDC4AD62E}" srcOrd="3" destOrd="0" presId="urn:microsoft.com/office/officeart/2005/8/layout/vList2"/>
    <dgm:cxn modelId="{A54C6345-4AB7-4FA0-A07E-C01687ECD965}" type="presParOf" srcId="{FC66C193-3062-479B-817C-B45B189B4DFF}" destId="{09A577E3-263C-4CE1-A1D4-FDFEA9E4FED8}" srcOrd="4" destOrd="0" presId="urn:microsoft.com/office/officeart/2005/8/layout/vList2"/>
    <dgm:cxn modelId="{77BEB709-690C-41CA-BF74-012D408FD04B}" type="presParOf" srcId="{FC66C193-3062-479B-817C-B45B189B4DFF}" destId="{73026595-E57B-4115-AD6F-9EEB20E46396}" srcOrd="5" destOrd="0" presId="urn:microsoft.com/office/officeart/2005/8/layout/vList2"/>
    <dgm:cxn modelId="{886A54C0-160C-4921-9741-D5F7647CCE6B}" type="presParOf" srcId="{FC66C193-3062-479B-817C-B45B189B4DFF}" destId="{6A5661EC-0601-4115-ACD4-F0EA6D5FFD04}" srcOrd="6" destOrd="0" presId="urn:microsoft.com/office/officeart/2005/8/layout/vList2"/>
    <dgm:cxn modelId="{A49FC0C8-7956-4681-B4B1-AFBC05BCC72F}" type="presParOf" srcId="{FC66C193-3062-479B-817C-B45B189B4DFF}" destId="{8FF23E28-C88F-411A-8F86-A297B556C1E9}" srcOrd="7" destOrd="0" presId="urn:microsoft.com/office/officeart/2005/8/layout/vList2"/>
    <dgm:cxn modelId="{533C88DC-CBB9-4DDF-BFC7-FB073D614D5D}" type="presParOf" srcId="{FC66C193-3062-479B-817C-B45B189B4DFF}" destId="{E9B33C8B-5D06-4C5F-80C1-0648FFE0D7E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3D4C0-8A68-4030-A1B7-2169694B92E2}">
      <dsp:nvSpPr>
        <dsp:cNvPr id="0" name=""/>
        <dsp:cNvSpPr/>
      </dsp:nvSpPr>
      <dsp:spPr>
        <a:xfrm>
          <a:off x="0" y="75664"/>
          <a:ext cx="5944427" cy="10470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AI in strategic deterrence,</a:t>
          </a:r>
        </a:p>
      </dsp:txBody>
      <dsp:txXfrm>
        <a:off x="51114" y="126778"/>
        <a:ext cx="5842199" cy="944848"/>
      </dsp:txXfrm>
    </dsp:sp>
    <dsp:sp modelId="{097521E0-86CF-4AB6-A799-86AC325B9011}">
      <dsp:nvSpPr>
        <dsp:cNvPr id="0" name=""/>
        <dsp:cNvSpPr/>
      </dsp:nvSpPr>
      <dsp:spPr>
        <a:xfrm>
          <a:off x="0" y="1174581"/>
          <a:ext cx="5944427" cy="1047076"/>
        </a:xfrm>
        <a:prstGeom prst="roundRect">
          <a:avLst/>
        </a:prstGeom>
        <a:solidFill>
          <a:schemeClr val="accent2">
            <a:hueOff val="-372020"/>
            <a:satOff val="-160"/>
            <a:lumOff val="23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especially nuclearKey projects: Project Convergence 2022, Machina by Space ForceRise of AI-enabled autonomous systemsImpact on future warfare</a:t>
          </a:r>
        </a:p>
      </dsp:txBody>
      <dsp:txXfrm>
        <a:off x="51114" y="1225695"/>
        <a:ext cx="5842199" cy="944848"/>
      </dsp:txXfrm>
    </dsp:sp>
    <dsp:sp modelId="{09A577E3-263C-4CE1-A1D4-FDFEA9E4FED8}">
      <dsp:nvSpPr>
        <dsp:cNvPr id="0" name=""/>
        <dsp:cNvSpPr/>
      </dsp:nvSpPr>
      <dsp:spPr>
        <a:xfrm>
          <a:off x="0" y="2273498"/>
          <a:ext cx="5944427" cy="1047076"/>
        </a:xfrm>
        <a:prstGeom prst="roundRect">
          <a:avLst/>
        </a:prstGeom>
        <a:solidFill>
          <a:schemeClr val="accent2">
            <a:hueOff val="-744039"/>
            <a:satOff val="-321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800" kern="1200"/>
            <a:t>Instrumentable-Multiple Integrated Laser Engagement System Combat Vehicle Tactical Engagement Simulation System</a:t>
          </a:r>
          <a:endParaRPr lang="en-US" sz="1800" kern="1200"/>
        </a:p>
      </dsp:txBody>
      <dsp:txXfrm>
        <a:off x="51114" y="2324612"/>
        <a:ext cx="5842199" cy="944848"/>
      </dsp:txXfrm>
    </dsp:sp>
    <dsp:sp modelId="{6A5661EC-0601-4115-ACD4-F0EA6D5FFD04}">
      <dsp:nvSpPr>
        <dsp:cNvPr id="0" name=""/>
        <dsp:cNvSpPr/>
      </dsp:nvSpPr>
      <dsp:spPr>
        <a:xfrm>
          <a:off x="0" y="3372414"/>
          <a:ext cx="5944427" cy="1047076"/>
        </a:xfrm>
        <a:prstGeom prst="roundRect">
          <a:avLst/>
        </a:prstGeom>
        <a:solidFill>
          <a:schemeClr val="accent2">
            <a:hueOff val="-1116059"/>
            <a:satOff val="-481"/>
            <a:lumOff val="6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800" kern="1200"/>
            <a:t>AI-enabled autonomous vehicles by 2026</a:t>
          </a:r>
          <a:endParaRPr lang="en-US" sz="1800" kern="1200"/>
        </a:p>
      </dsp:txBody>
      <dsp:txXfrm>
        <a:off x="51114" y="3423528"/>
        <a:ext cx="5842199" cy="944848"/>
      </dsp:txXfrm>
    </dsp:sp>
    <dsp:sp modelId="{E9B33C8B-5D06-4C5F-80C1-0648FFE0D7E5}">
      <dsp:nvSpPr>
        <dsp:cNvPr id="0" name=""/>
        <dsp:cNvSpPr/>
      </dsp:nvSpPr>
      <dsp:spPr>
        <a:xfrm>
          <a:off x="0" y="4471331"/>
          <a:ext cx="5944427" cy="1047076"/>
        </a:xfrm>
        <a:prstGeom prst="roundRect">
          <a:avLst/>
        </a:prstGeom>
        <a:solidFill>
          <a:schemeClr val="accent2">
            <a:hueOff val="-1488079"/>
            <a:satOff val="-641"/>
            <a:lumOff val="92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Machina used by Space Force  tabs autonomously on more than 40,000 objects in space, orchestrating thousands of data collections nightly with a global telescope network.</a:t>
          </a:r>
        </a:p>
      </dsp:txBody>
      <dsp:txXfrm>
        <a:off x="51114" y="4522445"/>
        <a:ext cx="5842199" cy="944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2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8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7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3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3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3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5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6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8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03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digital globe">
            <a:extLst>
              <a:ext uri="{FF2B5EF4-FFF2-40B4-BE49-F238E27FC236}">
                <a16:creationId xmlns:a16="http://schemas.microsoft.com/office/drawing/2014/main" id="{FAA08675-C34A-FDC6-241F-60C7CEC1B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25"/>
          <a:stretch/>
        </p:blipFill>
        <p:spPr>
          <a:xfrm>
            <a:off x="20" y="10"/>
            <a:ext cx="1218892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98F9CEC-09E3-FA1B-91B9-88A0AD25E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1122363"/>
            <a:ext cx="5638801" cy="2387600"/>
          </a:xfrm>
        </p:spPr>
        <p:txBody>
          <a:bodyPr>
            <a:normAutofit/>
          </a:bodyPr>
          <a:lstStyle/>
          <a:p>
            <a:r>
              <a:rPr lang="en-US" altLang="zh-HK" sz="3800">
                <a:solidFill>
                  <a:srgbClr val="FFFFFF"/>
                </a:solidFill>
              </a:rPr>
              <a:t>AI and Global Security DynamicsNavigating the Evolving Military and Geopolitical Landscape</a:t>
            </a:r>
            <a:endParaRPr lang="zh-HK" altLang="en-US" sz="3800">
              <a:solidFill>
                <a:srgbClr val="FFFFFF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E22EFD7-EBB8-43A8-CE24-A8015FDA8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3602038"/>
            <a:ext cx="5638801" cy="1655762"/>
          </a:xfrm>
        </p:spPr>
        <p:txBody>
          <a:bodyPr>
            <a:normAutofit/>
          </a:bodyPr>
          <a:lstStyle/>
          <a:p>
            <a:r>
              <a:rPr lang="en-US" altLang="zh-HK" dirty="0">
                <a:solidFill>
                  <a:srgbClr val="FFFFFF"/>
                </a:solidFill>
              </a:rPr>
              <a:t>By Arian Ng</a:t>
            </a:r>
            <a:endParaRPr lang="zh-HK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CPU with binary numbers and blueprint">
            <a:extLst>
              <a:ext uri="{FF2B5EF4-FFF2-40B4-BE49-F238E27FC236}">
                <a16:creationId xmlns:a16="http://schemas.microsoft.com/office/drawing/2014/main" id="{B3F2474E-2CE2-27B8-F157-E407F8CA8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0F1AF38-72DE-7CD9-DCDA-50FD1A1E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en-US" altLang="zh-HK" dirty="0">
                <a:solidFill>
                  <a:srgbClr val="FFFFFF"/>
                </a:solidFill>
              </a:rPr>
              <a:t>Introduction</a:t>
            </a:r>
            <a:endParaRPr lang="zh-HK" altLang="en-US" dirty="0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62A4B1-BF76-5063-91B4-AAA8CDAB4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r>
              <a:rPr lang="en-US" altLang="zh-HK" sz="2400" dirty="0">
                <a:solidFill>
                  <a:srgbClr val="FFFFFF"/>
                </a:solidFill>
              </a:rPr>
              <a:t>Overview of AI in global security</a:t>
            </a:r>
          </a:p>
          <a:p>
            <a:r>
              <a:rPr lang="en-US" altLang="zh-HK" sz="2400" dirty="0">
                <a:solidFill>
                  <a:srgbClr val="FFFFFF"/>
                </a:solidFill>
              </a:rPr>
              <a:t>Focus on US-China military competition</a:t>
            </a:r>
          </a:p>
          <a:p>
            <a:r>
              <a:rPr lang="en-US" altLang="zh-HK" sz="2400" dirty="0">
                <a:solidFill>
                  <a:srgbClr val="FFFFFF"/>
                </a:solidFill>
              </a:rPr>
              <a:t>AI’s transformative impact on warfare and geopolitics</a:t>
            </a:r>
          </a:p>
          <a:p>
            <a:r>
              <a:rPr lang="en-US" altLang="zh-HK" sz="2400" dirty="0" err="1">
                <a:solidFill>
                  <a:srgbClr val="FFFFFF"/>
                </a:solidFill>
              </a:rPr>
              <a:t>Gepolical</a:t>
            </a:r>
            <a:r>
              <a:rPr lang="en-US" altLang="zh-HK" sz="2400" dirty="0">
                <a:solidFill>
                  <a:srgbClr val="FFFFFF"/>
                </a:solidFill>
              </a:rPr>
              <a:t> implication from current conflict </a:t>
            </a:r>
          </a:p>
          <a:p>
            <a:r>
              <a:rPr lang="en-HK" altLang="zh-HK" sz="2400" dirty="0">
                <a:solidFill>
                  <a:srgbClr val="FFFFFF"/>
                </a:solidFill>
              </a:rPr>
              <a:t>AI Arms Race</a:t>
            </a:r>
          </a:p>
          <a:p>
            <a:r>
              <a:rPr lang="en-HK" altLang="zh-HK" sz="2400" dirty="0">
                <a:solidFill>
                  <a:srgbClr val="FFFFFF"/>
                </a:solidFill>
              </a:rPr>
              <a:t>Policy Recommendations</a:t>
            </a:r>
            <a:endParaRPr lang="zh-HK" altLang="en-US" sz="2400" dirty="0">
              <a:solidFill>
                <a:srgbClr val="FFFF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ECCFA5-40A0-4B37-8B7B-D912C28A1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69C0F1-62DE-46AE-9526-CBD795D1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340BA6BB-87A1-4F4A-8B9B-D7B83FE58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CC2ADB9-B92C-4252-B47E-B41B61AFF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02BB26-7CE5-4FAE-A255-5DEF1B3F3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B65C1BB9-F5F2-4728-B47D-3B2F995E9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A26117A4-4B2F-495A-87A5-63E265B52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896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4" descr="Molecules">
            <a:extLst>
              <a:ext uri="{FF2B5EF4-FFF2-40B4-BE49-F238E27FC236}">
                <a16:creationId xmlns:a16="http://schemas.microsoft.com/office/drawing/2014/main" id="{55CEE32C-F2AE-4253-5DE9-8CD44E413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3262" r="-1" b="2446"/>
          <a:stretch/>
        </p:blipFill>
        <p:spPr>
          <a:xfrm>
            <a:off x="20" y="8571"/>
            <a:ext cx="12188932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4A50F9C-24A5-F010-661F-63C2553E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en-HK" altLang="zh-HK">
                <a:solidFill>
                  <a:srgbClr val="FFFFFF"/>
                </a:solidFill>
              </a:rPr>
              <a:t>: AI Arms Race</a:t>
            </a: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CEAA81-C37E-B8FF-751D-41E602C87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r>
              <a:rPr lang="en-US" altLang="zh-HK" dirty="0">
                <a:solidFill>
                  <a:srgbClr val="FFFFFF"/>
                </a:solidFill>
              </a:rPr>
              <a:t>Parallel to Cold War nuclear arms </a:t>
            </a:r>
          </a:p>
          <a:p>
            <a:r>
              <a:rPr lang="en-US" altLang="zh-HK" dirty="0" err="1">
                <a:solidFill>
                  <a:srgbClr val="FFFFFF"/>
                </a:solidFill>
              </a:rPr>
              <a:t>raceHeavy</a:t>
            </a:r>
            <a:r>
              <a:rPr lang="en-US" altLang="zh-HK" dirty="0">
                <a:solidFill>
                  <a:srgbClr val="FFFFFF"/>
                </a:solidFill>
              </a:rPr>
              <a:t> investments in AI by world powers</a:t>
            </a:r>
          </a:p>
          <a:p>
            <a:r>
              <a:rPr lang="en-US" altLang="zh-HK" dirty="0">
                <a:solidFill>
                  <a:srgbClr val="FFFFFF"/>
                </a:solidFill>
              </a:rPr>
              <a:t>Examples: </a:t>
            </a:r>
            <a:r>
              <a:rPr lang="en-US" altLang="zh-HK" dirty="0" err="1">
                <a:solidFill>
                  <a:srgbClr val="FFFFFF"/>
                </a:solidFill>
              </a:rPr>
              <a:t>Feihong</a:t>
            </a:r>
            <a:r>
              <a:rPr lang="en-US" altLang="zh-HK" dirty="0">
                <a:solidFill>
                  <a:srgbClr val="FFFFFF"/>
                </a:solidFill>
              </a:rPr>
              <a:t> FH-97A, Ghost Sharks</a:t>
            </a:r>
          </a:p>
          <a:p>
            <a:pPr marL="0" indent="0">
              <a:buNone/>
            </a:pPr>
            <a:r>
              <a:rPr lang="en-US" altLang="zh-HK" dirty="0">
                <a:solidFill>
                  <a:srgbClr val="FFFFFF"/>
                </a:solidFill>
              </a:rPr>
              <a:t>  East-Ghost Sharks. The navy will spend just over AUD$23 million each for them – less than a tenth of 1% of the cost of each nuclear sub Australia will get. And the Ghost Sharks will be delivered by mid-2025.</a:t>
            </a:r>
          </a:p>
          <a:p>
            <a:r>
              <a:rPr lang="en-US" altLang="zh-HK" dirty="0">
                <a:solidFill>
                  <a:srgbClr val="FFFFFF"/>
                </a:solidFill>
              </a:rPr>
              <a:t>East</a:t>
            </a:r>
            <a:r>
              <a:rPr lang="zh-TW" altLang="en-US" dirty="0">
                <a:solidFill>
                  <a:srgbClr val="FFFFFF"/>
                </a:solidFill>
              </a:rPr>
              <a:t> </a:t>
            </a:r>
            <a:r>
              <a:rPr lang="en-US" altLang="zh-HK" dirty="0">
                <a:solidFill>
                  <a:srgbClr val="FFFFFF"/>
                </a:solidFill>
              </a:rPr>
              <a:t>West geopolitical dynamics</a:t>
            </a:r>
          </a:p>
          <a:p>
            <a:r>
              <a:rPr lang="en-HK" altLang="zh-HK" dirty="0">
                <a:solidFill>
                  <a:srgbClr val="FFFFFF"/>
                </a:solidFill>
              </a:rPr>
              <a:t>800 AI-related unclassified projects</a:t>
            </a:r>
          </a:p>
          <a:p>
            <a:r>
              <a:rPr lang="en-US" altLang="zh-HK" dirty="0">
                <a:solidFill>
                  <a:srgbClr val="FFFFFF"/>
                </a:solidFill>
              </a:rPr>
              <a:t> $1.8 billion for AI and machine learning in 2024, on top of $1.4 billion for a specific initiative that will use AI to link vehicles, sensors, and people scattered across the world.</a:t>
            </a:r>
            <a:endParaRPr lang="en-HK" altLang="zh-HK" dirty="0">
              <a:solidFill>
                <a:srgbClr val="FFFFFF"/>
              </a:solidFill>
            </a:endParaRPr>
          </a:p>
          <a:p>
            <a:endParaRPr lang="zh-HK" altLang="en-US" dirty="0">
              <a:solidFill>
                <a:srgbClr val="FFFFFF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ACF365D-F104-414F-93C3-D9F56880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5D118A1-A4AD-4C47-99CC-852FAD14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Graphic 9">
              <a:extLst>
                <a:ext uri="{FF2B5EF4-FFF2-40B4-BE49-F238E27FC236}">
                  <a16:creationId xmlns:a16="http://schemas.microsoft.com/office/drawing/2014/main" id="{D3E51544-0AB7-4546-AB57-868FB0B41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6DB3A34-0E17-44F2-A958-5C6EE80E3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B343AE4-2356-4838-B706-3A16FFFDE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50" name="Graphic 9">
              <a:extLst>
                <a:ext uri="{FF2B5EF4-FFF2-40B4-BE49-F238E27FC236}">
                  <a16:creationId xmlns:a16="http://schemas.microsoft.com/office/drawing/2014/main" id="{D78B9AE4-2096-42B5-B267-1FCCF56F8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1" name="Graphic 9">
              <a:extLst>
                <a:ext uri="{FF2B5EF4-FFF2-40B4-BE49-F238E27FC236}">
                  <a16:creationId xmlns:a16="http://schemas.microsoft.com/office/drawing/2014/main" id="{827DE0C5-02AF-4323-9CB7-E4C1D6449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338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A533261-94EC-4494-86AB-1382C7333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B06ABDF2-57ED-4DC5-BB96-62CEE5DBD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06D5EDC2-3737-4DED-AB3C-B42358F81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 useBgFill="1">
        <p:nvSpPr>
          <p:cNvPr id="15" name="Graphic 9">
            <a:extLst>
              <a:ext uri="{FF2B5EF4-FFF2-40B4-BE49-F238E27FC236}">
                <a16:creationId xmlns:a16="http://schemas.microsoft.com/office/drawing/2014/main" id="{089C1A08-A75B-45D5-8A9D-680682C13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410" y="0"/>
            <a:ext cx="6858000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ln w="9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ure">
            <a:extLst>
              <a:ext uri="{FF2B5EF4-FFF2-40B4-BE49-F238E27FC236}">
                <a16:creationId xmlns:a16="http://schemas.microsoft.com/office/drawing/2014/main" id="{51B4E1F8-DA38-44DA-8B73-7EC281F24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96208D2-B088-F253-2B3A-7ED79E22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8049"/>
            <a:ext cx="4595834" cy="5594074"/>
          </a:xfrm>
        </p:spPr>
        <p:txBody>
          <a:bodyPr anchor="ctr">
            <a:normAutofit/>
          </a:bodyPr>
          <a:lstStyle/>
          <a:p>
            <a:r>
              <a:rPr lang="en-HK" altLang="zh-HK">
                <a:solidFill>
                  <a:schemeClr val="bg1"/>
                </a:solidFill>
              </a:rPr>
              <a:t>AI in Military Strategy</a:t>
            </a:r>
            <a:endParaRPr lang="zh-HK" altLang="en-US">
              <a:solidFill>
                <a:schemeClr val="bg1"/>
              </a:solidFill>
            </a:endParaRP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697BB73A-9200-00AD-A046-1254987D6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927974"/>
              </p:ext>
            </p:extLst>
          </p:nvPr>
        </p:nvGraphicFramePr>
        <p:xfrm>
          <a:off x="5805612" y="668049"/>
          <a:ext cx="5944427" cy="559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0121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A191656C-7440-69A6-3776-B29AFB199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8514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BB93F2-2B70-7156-AAC2-32A83F3C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en-HK" altLang="zh-HK">
                <a:solidFill>
                  <a:srgbClr val="FFFFFF"/>
                </a:solidFill>
              </a:rPr>
              <a:t>Ethical and Legal Concerns</a:t>
            </a: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67CDCA-09DD-C8AE-9617-BEEE3F025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r>
              <a:rPr lang="en-US" altLang="zh-HK" dirty="0">
                <a:solidFill>
                  <a:srgbClr val="FFFFFF"/>
                </a:solidFill>
              </a:rPr>
              <a:t>Accountability in AI-driven military actions</a:t>
            </a:r>
          </a:p>
          <a:p>
            <a:r>
              <a:rPr lang="en-US" altLang="zh-HK" dirty="0">
                <a:solidFill>
                  <a:srgbClr val="FFFFFF"/>
                </a:solidFill>
              </a:rPr>
              <a:t>Adapting international laws for AI warfare</a:t>
            </a:r>
          </a:p>
          <a:p>
            <a:r>
              <a:rPr lang="en-US" altLang="zh-HK" dirty="0">
                <a:solidFill>
                  <a:srgbClr val="FFFFFF"/>
                </a:solidFill>
              </a:rPr>
              <a:t>Ethical issues: facial recognition, autonomous decision-making</a:t>
            </a:r>
            <a:endParaRPr lang="zh-HK" altLang="en-US" dirty="0">
              <a:solidFill>
                <a:srgbClr val="FFFFFF"/>
              </a:solidFill>
            </a:endParaRP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7CECCFA5-40A0-4B37-8B7B-D912C28A1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A769C0F1-62DE-46AE-9526-CBD795D1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Graphic 9">
              <a:extLst>
                <a:ext uri="{FF2B5EF4-FFF2-40B4-BE49-F238E27FC236}">
                  <a16:creationId xmlns:a16="http://schemas.microsoft.com/office/drawing/2014/main" id="{340BA6BB-87A1-4F4A-8B9B-D7B83FE58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ECC2ADB9-B92C-4252-B47E-B41B61AFF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5" name="Freeform: Shape 14">
              <a:extLst>
                <a:ext uri="{FF2B5EF4-FFF2-40B4-BE49-F238E27FC236}">
                  <a16:creationId xmlns:a16="http://schemas.microsoft.com/office/drawing/2014/main" id="{CC02BB26-7CE5-4FAE-A255-5DEF1B3F3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6" name="Graphic 9">
              <a:extLst>
                <a:ext uri="{FF2B5EF4-FFF2-40B4-BE49-F238E27FC236}">
                  <a16:creationId xmlns:a16="http://schemas.microsoft.com/office/drawing/2014/main" id="{B65C1BB9-F5F2-4728-B47D-3B2F995E9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A26117A4-4B2F-495A-87A5-63E265B52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95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Checkmate in a chess game">
            <a:extLst>
              <a:ext uri="{FF2B5EF4-FFF2-40B4-BE49-F238E27FC236}">
                <a16:creationId xmlns:a16="http://schemas.microsoft.com/office/drawing/2014/main" id="{981EA0D7-D99C-0814-ABDF-B6706A9C5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5724" r="-1" b="-1"/>
          <a:stretch/>
        </p:blipFill>
        <p:spPr>
          <a:xfrm>
            <a:off x="20" y="8571"/>
            <a:ext cx="12188932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A77AFBA-CCD0-3830-B590-CC652CEB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 fontScale="90000"/>
          </a:bodyPr>
          <a:lstStyle/>
          <a:p>
            <a:r>
              <a:rPr lang="en-HK" altLang="zh-HK" dirty="0">
                <a:solidFill>
                  <a:srgbClr val="FFFFFF"/>
                </a:solidFill>
              </a:rPr>
              <a:t>Geopolitical Implications and deterrence: Escaping </a:t>
            </a:r>
            <a:r>
              <a:rPr lang="en-HK" altLang="zh-HK" dirty="0" err="1">
                <a:solidFill>
                  <a:srgbClr val="FFFFFF"/>
                </a:solidFill>
              </a:rPr>
              <a:t>Thucydides's</a:t>
            </a:r>
            <a:r>
              <a:rPr lang="en-HK" altLang="zh-HK" dirty="0">
                <a:solidFill>
                  <a:srgbClr val="FFFFFF"/>
                </a:solidFill>
              </a:rPr>
              <a:t> Trap</a:t>
            </a:r>
            <a:endParaRPr lang="zh-HK" altLang="en-US" dirty="0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772378-2929-E4EB-23E6-06178DA23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r>
              <a:rPr lang="en-US" altLang="zh-HK" dirty="0">
                <a:solidFill>
                  <a:srgbClr val="FFFFFF"/>
                </a:solidFill>
              </a:rPr>
              <a:t>The AI arms race, particularly between the U.S. and China, transcends military might to encompass economic and technological dominance, significantly influencing global power structures and security balance. </a:t>
            </a:r>
          </a:p>
          <a:p>
            <a:r>
              <a:rPr lang="en-US" altLang="zh-HK" dirty="0">
                <a:solidFill>
                  <a:srgbClr val="FFFFFF"/>
                </a:solidFill>
              </a:rPr>
              <a:t>potential of AI in strategic deterrence, particularly in the context of nuclear weapons</a:t>
            </a:r>
          </a:p>
          <a:p>
            <a:r>
              <a:rPr lang="en-US" altLang="zh-HK" dirty="0">
                <a:solidFill>
                  <a:srgbClr val="FFFFFF"/>
                </a:solidFill>
              </a:rPr>
              <a:t>Cost to start a  war will be reduce</a:t>
            </a:r>
          </a:p>
          <a:p>
            <a:r>
              <a:rPr lang="en-US" altLang="zh-HK" dirty="0">
                <a:solidFill>
                  <a:srgbClr val="FFFFFF"/>
                </a:solidFill>
              </a:rPr>
              <a:t>Yamen militant  group is a very good example where using drone to attack cargo ship and USA need 100 times cost to intercept </a:t>
            </a:r>
          </a:p>
          <a:p>
            <a:endParaRPr lang="en-US" altLang="zh-HK" dirty="0">
              <a:solidFill>
                <a:srgbClr val="FFFFFF"/>
              </a:solidFill>
            </a:endParaRPr>
          </a:p>
          <a:p>
            <a:endParaRPr lang="en-US" altLang="zh-HK" dirty="0">
              <a:solidFill>
                <a:srgbClr val="FFFFFF"/>
              </a:solidFill>
            </a:endParaRPr>
          </a:p>
          <a:p>
            <a:endParaRPr lang="zh-HK" altLang="en-US" dirty="0">
              <a:solidFill>
                <a:srgbClr val="FFFF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CF365D-F104-414F-93C3-D9F56880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D118A1-A4AD-4C47-99CC-852FAD14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D3E51544-0AB7-4546-AB57-868FB0B41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DB3A34-0E17-44F2-A958-5C6EE80E3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43AE4-2356-4838-B706-3A16FFFDE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D78B9AE4-2096-42B5-B267-1FCCF56F8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827DE0C5-02AF-4323-9CB7-E4C1D6449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705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C6941-44F6-98F8-9859-EF84C169F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B68A46A-9313-645B-58A9-2408D1826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en-US" altLang="zh-HK">
                <a:solidFill>
                  <a:srgbClr val="FFFFFF"/>
                </a:solidFill>
              </a:rPr>
              <a:t>Policy</a:t>
            </a:r>
            <a:r>
              <a:rPr lang="zh-TW" altLang="en-US">
                <a:solidFill>
                  <a:srgbClr val="FFFFFF"/>
                </a:solidFill>
              </a:rPr>
              <a:t> </a:t>
            </a:r>
            <a:r>
              <a:rPr lang="en-US" altLang="zh-TW">
                <a:solidFill>
                  <a:srgbClr val="FFFFFF"/>
                </a:solidFill>
              </a:rPr>
              <a:t>Reccomendation</a:t>
            </a: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8F3036-2C86-35D0-7AE8-A1FA569EA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r>
              <a:rPr lang="en-US" altLang="zh-HK" sz="1700" dirty="0">
                <a:solidFill>
                  <a:srgbClr val="FFFFFF"/>
                </a:solidFill>
              </a:rPr>
              <a:t>Establish a high-level committee with major powers</a:t>
            </a:r>
          </a:p>
          <a:p>
            <a:endParaRPr lang="en-US" altLang="zh-HK" sz="1700" dirty="0">
              <a:solidFill>
                <a:srgbClr val="FFFFFF"/>
              </a:solidFill>
            </a:endParaRPr>
          </a:p>
          <a:p>
            <a:r>
              <a:rPr lang="en-US" altLang="zh-HK" sz="1700" dirty="0">
                <a:solidFill>
                  <a:srgbClr val="FFFFFF"/>
                </a:solidFill>
              </a:rPr>
              <a:t>Role of neutral countries in AI </a:t>
            </a:r>
            <a:r>
              <a:rPr lang="en-US" altLang="zh-HK" sz="1700" dirty="0" err="1">
                <a:solidFill>
                  <a:srgbClr val="FFFFFF"/>
                </a:solidFill>
              </a:rPr>
              <a:t>gEstablish</a:t>
            </a:r>
            <a:r>
              <a:rPr lang="en-US" altLang="zh-HK" sz="1700" dirty="0">
                <a:solidFill>
                  <a:srgbClr val="FFFFFF"/>
                </a:solidFill>
              </a:rPr>
              <a:t> a high-level bilateral committee involving the US, China, EU, and UK, focused on AI in military systems, hosted in a neutral country like Singapore, Switzerland, or Dubai. This committee will ensure transparent communication, shared ethical standards, and collaboration on AI technology control to mitigate global security risks.</a:t>
            </a:r>
          </a:p>
          <a:p>
            <a:r>
              <a:rPr lang="en-US" altLang="zh-HK" sz="1700" dirty="0" err="1">
                <a:solidFill>
                  <a:srgbClr val="FFFFFF"/>
                </a:solidFill>
              </a:rPr>
              <a:t>overnance</a:t>
            </a:r>
            <a:endParaRPr lang="en-US" altLang="zh-HK" sz="1700" dirty="0">
              <a:solidFill>
                <a:srgbClr val="FFFFFF"/>
              </a:solidFill>
            </a:endParaRPr>
          </a:p>
          <a:p>
            <a:r>
              <a:rPr lang="en-US" altLang="zh-HK" sz="1700" dirty="0">
                <a:solidFill>
                  <a:srgbClr val="FFFFFF"/>
                </a:solidFill>
              </a:rPr>
              <a:t>Historical negotiation precedents: Example like Intermediate-Range Nuclear Forces Treaty in 1988</a:t>
            </a:r>
          </a:p>
          <a:p>
            <a:endParaRPr lang="en-US" altLang="zh-HK" sz="1700" dirty="0">
              <a:solidFill>
                <a:srgbClr val="FFFFFF"/>
              </a:solidFill>
            </a:endParaRPr>
          </a:p>
          <a:p>
            <a:r>
              <a:rPr lang="en-US" altLang="zh-HK" sz="1700" dirty="0">
                <a:solidFill>
                  <a:srgbClr val="FFFFFF"/>
                </a:solidFill>
              </a:rPr>
              <a:t>Focus: Ethical standards, technology control</a:t>
            </a:r>
            <a:br>
              <a:rPr lang="en-US" altLang="zh-HK" sz="1700" dirty="0">
                <a:solidFill>
                  <a:srgbClr val="FFFFFF"/>
                </a:solidFill>
              </a:rPr>
            </a:br>
            <a:endParaRPr lang="zh-HK" altLang="en-US" sz="1700" dirty="0">
              <a:solidFill>
                <a:srgbClr val="FFFFFF"/>
              </a:solidFill>
            </a:endParaRPr>
          </a:p>
        </p:txBody>
      </p:sp>
      <p:grpSp>
        <p:nvGrpSpPr>
          <p:cNvPr id="32" name="Group 23">
            <a:extLst>
              <a:ext uri="{FF2B5EF4-FFF2-40B4-BE49-F238E27FC236}">
                <a16:creationId xmlns:a16="http://schemas.microsoft.com/office/drawing/2014/main" id="{7CECCFA5-40A0-4B37-8B7B-D912C28A1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769C0F1-62DE-46AE-9526-CBD795D1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Graphic 9">
              <a:extLst>
                <a:ext uri="{FF2B5EF4-FFF2-40B4-BE49-F238E27FC236}">
                  <a16:creationId xmlns:a16="http://schemas.microsoft.com/office/drawing/2014/main" id="{340BA6BB-87A1-4F4A-8B9B-D7B83FE58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CC2ADB9-B92C-4252-B47E-B41B61AFF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34" name="Freeform: Shape 27">
              <a:extLst>
                <a:ext uri="{FF2B5EF4-FFF2-40B4-BE49-F238E27FC236}">
                  <a16:creationId xmlns:a16="http://schemas.microsoft.com/office/drawing/2014/main" id="{CC02BB26-7CE5-4FAE-A255-5DEF1B3F3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9" name="Graphic 9">
              <a:extLst>
                <a:ext uri="{FF2B5EF4-FFF2-40B4-BE49-F238E27FC236}">
                  <a16:creationId xmlns:a16="http://schemas.microsoft.com/office/drawing/2014/main" id="{B65C1BB9-F5F2-4728-B47D-3B2F995E9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0" name="Graphic 9">
              <a:extLst>
                <a:ext uri="{FF2B5EF4-FFF2-40B4-BE49-F238E27FC236}">
                  <a16:creationId xmlns:a16="http://schemas.microsoft.com/office/drawing/2014/main" id="{A26117A4-4B2F-495A-87A5-63E265B52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205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Sphere of mesh and nodes">
            <a:extLst>
              <a:ext uri="{FF2B5EF4-FFF2-40B4-BE49-F238E27FC236}">
                <a16:creationId xmlns:a16="http://schemas.microsoft.com/office/drawing/2014/main" id="{FEAAC34E-94F9-DFEB-4DB4-49B256EE2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668" r="-1" b="22312"/>
          <a:stretch/>
        </p:blipFill>
        <p:spPr>
          <a:xfrm>
            <a:off x="20" y="8571"/>
            <a:ext cx="12188932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1956C28-F809-DD17-E2E7-46A1398E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en-US" altLang="zh-HK">
                <a:solidFill>
                  <a:srgbClr val="FFFFFF"/>
                </a:solidFill>
              </a:rPr>
              <a:t>Conclusion</a:t>
            </a:r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24858E-B579-AE62-F55B-5DB9F2DE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r>
              <a:rPr lang="en-US" altLang="zh-HK" dirty="0">
                <a:solidFill>
                  <a:srgbClr val="FFFFFF"/>
                </a:solidFill>
              </a:rPr>
              <a:t>Dual Nature of AI in Military and Security:</a:t>
            </a:r>
          </a:p>
          <a:p>
            <a:r>
              <a:rPr lang="en-US" altLang="zh-HK" dirty="0">
                <a:solidFill>
                  <a:srgbClr val="FFFFFF"/>
                </a:solidFill>
              </a:rPr>
              <a:t>Enhancing defense </a:t>
            </a:r>
            <a:r>
              <a:rPr lang="en-US" altLang="zh-HK" dirty="0" err="1">
                <a:solidFill>
                  <a:srgbClr val="FFFFFF"/>
                </a:solidFill>
              </a:rPr>
              <a:t>capabilitiesSource</a:t>
            </a:r>
            <a:r>
              <a:rPr lang="en-US" altLang="zh-HK" dirty="0">
                <a:solidFill>
                  <a:srgbClr val="FFFFFF"/>
                </a:solidFill>
              </a:rPr>
              <a:t> of ethical and legal challenges</a:t>
            </a:r>
          </a:p>
          <a:p>
            <a:r>
              <a:rPr lang="en-US" altLang="zh-HK" dirty="0">
                <a:solidFill>
                  <a:srgbClr val="FFFFFF"/>
                </a:solidFill>
              </a:rPr>
              <a:t>AI Arms </a:t>
            </a:r>
            <a:r>
              <a:rPr lang="en-US" altLang="zh-HK" dirty="0" err="1">
                <a:solidFill>
                  <a:srgbClr val="FFFFFF"/>
                </a:solidFill>
              </a:rPr>
              <a:t>Race:New</a:t>
            </a:r>
            <a:r>
              <a:rPr lang="en-US" altLang="zh-HK" dirty="0">
                <a:solidFill>
                  <a:srgbClr val="FFFFFF"/>
                </a:solidFill>
              </a:rPr>
              <a:t> era of geopolitical </a:t>
            </a:r>
            <a:r>
              <a:rPr lang="en-US" altLang="zh-HK" dirty="0" err="1">
                <a:solidFill>
                  <a:srgbClr val="FFFFFF"/>
                </a:solidFill>
              </a:rPr>
              <a:t>tensionMajor</a:t>
            </a:r>
            <a:r>
              <a:rPr lang="en-US" altLang="zh-HK" dirty="0">
                <a:solidFill>
                  <a:srgbClr val="FFFFFF"/>
                </a:solidFill>
              </a:rPr>
              <a:t> powers' competition reminiscent of the Cold War</a:t>
            </a:r>
          </a:p>
          <a:p>
            <a:r>
              <a:rPr lang="en-US" altLang="zh-HK" dirty="0">
                <a:solidFill>
                  <a:srgbClr val="FFFFFF"/>
                </a:solidFill>
              </a:rPr>
              <a:t>Distinct Characteristics of the Digital Age:</a:t>
            </a:r>
          </a:p>
          <a:p>
            <a:r>
              <a:rPr lang="en-US" altLang="zh-HK" dirty="0">
                <a:solidFill>
                  <a:srgbClr val="FFFFFF"/>
                </a:solidFill>
              </a:rPr>
              <a:t>Rapid technological </a:t>
            </a:r>
            <a:r>
              <a:rPr lang="en-US" altLang="zh-HK" dirty="0" err="1">
                <a:solidFill>
                  <a:srgbClr val="FFFFFF"/>
                </a:solidFill>
              </a:rPr>
              <a:t>advancementsIncreased</a:t>
            </a:r>
            <a:r>
              <a:rPr lang="en-US" altLang="zh-HK" dirty="0">
                <a:solidFill>
                  <a:srgbClr val="FFFFFF"/>
                </a:solidFill>
              </a:rPr>
              <a:t> speed of conflict </a:t>
            </a:r>
            <a:r>
              <a:rPr lang="en-US" altLang="zh-HK" dirty="0" err="1">
                <a:solidFill>
                  <a:srgbClr val="FFFFFF"/>
                </a:solidFill>
              </a:rPr>
              <a:t>escalationComplex</a:t>
            </a:r>
            <a:r>
              <a:rPr lang="en-US" altLang="zh-HK" dirty="0">
                <a:solidFill>
                  <a:srgbClr val="FFFFFF"/>
                </a:solidFill>
              </a:rPr>
              <a:t> global cybersecurity implications</a:t>
            </a:r>
            <a:endParaRPr lang="zh-HK" altLang="en-US" dirty="0">
              <a:solidFill>
                <a:srgbClr val="FFFF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CF365D-F104-414F-93C3-D9F56880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D118A1-A4AD-4C47-99CC-852FAD14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D3E51544-0AB7-4546-AB57-868FB0B41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DB3A34-0E17-44F2-A958-5C6EE80E3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43AE4-2356-4838-B706-3A16FFFDE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D78B9AE4-2096-42B5-B267-1FCCF56F8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827DE0C5-02AF-4323-9CB7-E4C1D6449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295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6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0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2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DD78B92E-3675-28A4-E26D-E39118CAF5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2306" r="-1" b="12674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38D71F4-3137-A250-6A54-0719D3AA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HK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0D7D269-4B80-5E8B-2DC7-6B583DDF6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3602038"/>
            <a:ext cx="5638801" cy="16557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altLang="zh-H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95721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AnalogousFromDarkSeedLeftStep">
      <a:dk1>
        <a:srgbClr val="000000"/>
      </a:dk1>
      <a:lt1>
        <a:srgbClr val="FFFFFF"/>
      </a:lt1>
      <a:dk2>
        <a:srgbClr val="261D35"/>
      </a:dk2>
      <a:lt2>
        <a:srgbClr val="E4E2E8"/>
      </a:lt2>
      <a:accent1>
        <a:srgbClr val="86AE44"/>
      </a:accent1>
      <a:accent2>
        <a:srgbClr val="A9A438"/>
      </a:accent2>
      <a:accent3>
        <a:srgbClr val="C38D4D"/>
      </a:accent3>
      <a:accent4>
        <a:srgbClr val="B1493B"/>
      </a:accent4>
      <a:accent5>
        <a:srgbClr val="C34D6F"/>
      </a:accent5>
      <a:accent6>
        <a:srgbClr val="B13B8F"/>
      </a:accent6>
      <a:hlink>
        <a:srgbClr val="BF3F4F"/>
      </a:hlink>
      <a:folHlink>
        <a:srgbClr val="7F7F7F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491</Words>
  <Application>Microsoft Office PowerPoint</Application>
  <PresentationFormat>寬螢幕</PresentationFormat>
  <Paragraphs>48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2" baseType="lpstr">
      <vt:lpstr>Arial</vt:lpstr>
      <vt:lpstr>Gill Sans Nova</vt:lpstr>
      <vt:lpstr>TropicVTI</vt:lpstr>
      <vt:lpstr>AI and Global Security DynamicsNavigating the Evolving Military and Geopolitical Landscape</vt:lpstr>
      <vt:lpstr>Introduction</vt:lpstr>
      <vt:lpstr>: AI Arms Race</vt:lpstr>
      <vt:lpstr>AI in Military Strategy</vt:lpstr>
      <vt:lpstr>Ethical and Legal Concerns</vt:lpstr>
      <vt:lpstr>Geopolitical Implications and deterrence: Escaping Thucydides's Trap</vt:lpstr>
      <vt:lpstr>Policy Reccomendation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and Global Security DynamicsNavigating the Evolving Military and Geopolitical Landscape</dc:title>
  <dc:creator>Arian Man Lok Ng</dc:creator>
  <cp:lastModifiedBy>Arian Man Lok Ng</cp:lastModifiedBy>
  <cp:revision>1</cp:revision>
  <dcterms:created xsi:type="dcterms:W3CDTF">2024-01-27T10:31:18Z</dcterms:created>
  <dcterms:modified xsi:type="dcterms:W3CDTF">2024-01-27T11:32:47Z</dcterms:modified>
</cp:coreProperties>
</file>