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83" r:id="rId16"/>
    <p:sldId id="272" r:id="rId17"/>
    <p:sldId id="273" r:id="rId18"/>
    <p:sldId id="274" r:id="rId19"/>
    <p:sldId id="275" r:id="rId20"/>
    <p:sldId id="276" r:id="rId21"/>
    <p:sldId id="277" r:id="rId22"/>
    <p:sldId id="278" r:id="rId23"/>
    <p:sldId id="279" r:id="rId24"/>
    <p:sldId id="285"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8" autoAdjust="0"/>
  </p:normalViewPr>
  <p:slideViewPr>
    <p:cSldViewPr>
      <p:cViewPr varScale="1">
        <p:scale>
          <a:sx n="87" d="100"/>
          <a:sy n="87" d="100"/>
        </p:scale>
        <p:origin x="-1186" y="-72"/>
      </p:cViewPr>
      <p:guideLst>
        <p:guide orient="horz" pos="2160"/>
        <p:guide pos="2880"/>
      </p:guideLst>
    </p:cSldViewPr>
  </p:slideViewPr>
  <p:outlineViewPr>
    <p:cViewPr>
      <p:scale>
        <a:sx n="33" d="100"/>
        <a:sy n="33" d="100"/>
      </p:scale>
      <p:origin x="0" y="215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D04A6-BE42-4DB1-84F9-4CA05631F67A}" type="datetimeFigureOut">
              <a:rPr lang="en-GB" smtClean="0"/>
              <a:t>23/11/2016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B31FD5-8D4F-4A32-90BD-A8167635BE0D}" type="slidenum">
              <a:rPr lang="en-GB" smtClean="0"/>
              <a:t>‹#›</a:t>
            </a:fld>
            <a:endParaRPr lang="en-GB"/>
          </a:p>
        </p:txBody>
      </p:sp>
    </p:spTree>
    <p:extLst>
      <p:ext uri="{BB962C8B-B14F-4D97-AF65-F5344CB8AC3E}">
        <p14:creationId xmlns:p14="http://schemas.microsoft.com/office/powerpoint/2010/main" val="428594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1</a:t>
            </a:fld>
            <a:endParaRPr lang="en-GB"/>
          </a:p>
        </p:txBody>
      </p:sp>
    </p:spTree>
    <p:extLst>
      <p:ext uri="{BB962C8B-B14F-4D97-AF65-F5344CB8AC3E}">
        <p14:creationId xmlns:p14="http://schemas.microsoft.com/office/powerpoint/2010/main" val="272179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DECC documentation of this final step in the calculation is unfortunately very imprecise and in places rather confusing</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11</a:t>
            </a:fld>
            <a:endParaRPr lang="en-GB"/>
          </a:p>
        </p:txBody>
      </p:sp>
    </p:spTree>
    <p:extLst>
      <p:ext uri="{BB962C8B-B14F-4D97-AF65-F5344CB8AC3E}">
        <p14:creationId xmlns:p14="http://schemas.microsoft.com/office/powerpoint/2010/main" val="61026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IPCC documentation of its contribution to this subject rather unclear on the apparent tendency for the forecasts to overestimate the  trend beyond 2005. It seems to indicate that the trend in the temperature anomaly between 1991 and 2005 was to some extend influenced downwards by the effect of the eruption of Mt Pinatubo in 1991, so perhaps the ‘adjusted’ historical trend should be higher than that shown here.</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12</a:t>
            </a:fld>
            <a:endParaRPr lang="en-GB"/>
          </a:p>
        </p:txBody>
      </p:sp>
    </p:spTree>
    <p:extLst>
      <p:ext uri="{BB962C8B-B14F-4D97-AF65-F5344CB8AC3E}">
        <p14:creationId xmlns:p14="http://schemas.microsoft.com/office/powerpoint/2010/main" val="151770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IPCC diagram shows their estimated error bars using the two different methods of calculating the temperature rise (see slide 24 below)</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13</a:t>
            </a:fld>
            <a:endParaRPr lang="en-GB"/>
          </a:p>
        </p:txBody>
      </p:sp>
    </p:spTree>
    <p:extLst>
      <p:ext uri="{BB962C8B-B14F-4D97-AF65-F5344CB8AC3E}">
        <p14:creationId xmlns:p14="http://schemas.microsoft.com/office/powerpoint/2010/main" val="363997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potential  ‘show-stoppers’ in the ‘high nuclear’, high renewable’ and ‘intermediate’ options are fully discussed in the  </a:t>
            </a:r>
            <a:r>
              <a:rPr lang="en-GB" sz="1200" dirty="0" smtClean="0"/>
              <a:t>British Pugwash paper  ‘Pathways to 2050’: three possible </a:t>
            </a:r>
            <a:r>
              <a:rPr lang="en-GB" sz="1200" u="sng" dirty="0" smtClean="0"/>
              <a:t>UK energy </a:t>
            </a:r>
            <a:r>
              <a:rPr lang="en-GB" sz="1200" dirty="0" smtClean="0"/>
              <a:t>strategies Feb 2013 (see http://britishpugwash.org/category/topics/climate-change-and-energy-policy/page/2/)</a:t>
            </a:r>
          </a:p>
          <a:p>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14</a:t>
            </a:fld>
            <a:endParaRPr lang="en-GB"/>
          </a:p>
        </p:txBody>
      </p:sp>
    </p:spTree>
    <p:extLst>
      <p:ext uri="{BB962C8B-B14F-4D97-AF65-F5344CB8AC3E}">
        <p14:creationId xmlns:p14="http://schemas.microsoft.com/office/powerpoint/2010/main" val="391952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shows the estimates made by the Calculator of the evolution in time of primary energy supply and GHG</a:t>
            </a:r>
            <a:r>
              <a:rPr lang="en-GB" baseline="0" dirty="0" smtClean="0"/>
              <a:t> emissions up to 2050. Beyond that date, further evolution of the trend is estimated using the trend from 2035 to 2050. Only the nuclear and CCS new builds are foreseen to make a large contribution during that period.</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15</a:t>
            </a:fld>
            <a:endParaRPr lang="en-GB"/>
          </a:p>
        </p:txBody>
      </p:sp>
    </p:spTree>
    <p:extLst>
      <p:ext uri="{BB962C8B-B14F-4D97-AF65-F5344CB8AC3E}">
        <p14:creationId xmlns:p14="http://schemas.microsoft.com/office/powerpoint/2010/main" val="1072594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Sankey diagrams are generated in real time by the </a:t>
            </a:r>
            <a:r>
              <a:rPr lang="en-GB" dirty="0" err="1" smtClean="0"/>
              <a:t>webtool</a:t>
            </a:r>
            <a:r>
              <a:rPr lang="en-GB" dirty="0" smtClean="0"/>
              <a:t> version of the Calculator, and they can be interrogated by the user to obtain the calculated energy</a:t>
            </a:r>
            <a:r>
              <a:rPr lang="en-GB" baseline="0" dirty="0" smtClean="0"/>
              <a:t> flow down each flow line. Sadly it does not at present permit these to be printed on the diagram. Using these figures, it is possible to calculate the departure from perfect energy conservation in the Calculator. These departures amount to about 2% overall: the Calculator does not facilitate tracking down the sources of these errors.</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16</a:t>
            </a:fld>
            <a:endParaRPr lang="en-GB"/>
          </a:p>
        </p:txBody>
      </p:sp>
    </p:spTree>
    <p:extLst>
      <p:ext uri="{BB962C8B-B14F-4D97-AF65-F5344CB8AC3E}">
        <p14:creationId xmlns:p14="http://schemas.microsoft.com/office/powerpoint/2010/main" val="74762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f</a:t>
            </a:r>
            <a:r>
              <a:rPr lang="en-GB" dirty="0" smtClean="0"/>
              <a:t>igures highlighted in red are the most significant: variations in </a:t>
            </a:r>
            <a:r>
              <a:rPr lang="el-GR" sz="1200" b="0" u="none" strike="noStrike" dirty="0" smtClean="0">
                <a:effectLst/>
              </a:rPr>
              <a:t>Δ</a:t>
            </a:r>
            <a:r>
              <a:rPr lang="en-GB" sz="1200" b="0" u="none" strike="noStrike" dirty="0" smtClean="0">
                <a:effectLst/>
              </a:rPr>
              <a:t>T </a:t>
            </a:r>
            <a:r>
              <a:rPr lang="en-GB" dirty="0" smtClean="0"/>
              <a:t>within about 10% of 2 degrees are not regarded as statistically significant</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17</a:t>
            </a:fld>
            <a:endParaRPr lang="en-GB"/>
          </a:p>
        </p:txBody>
      </p:sp>
    </p:spTree>
    <p:extLst>
      <p:ext uri="{BB962C8B-B14F-4D97-AF65-F5344CB8AC3E}">
        <p14:creationId xmlns:p14="http://schemas.microsoft.com/office/powerpoint/2010/main" val="1547500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my view the rate of construction of nuclear new build could be higher than that shown in the WNA Allegro pathway: the current new build programme</a:t>
            </a:r>
            <a:r>
              <a:rPr lang="en-GB" baseline="0" dirty="0" smtClean="0"/>
              <a:t> in China is encouraging.</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18</a:t>
            </a:fld>
            <a:endParaRPr lang="en-GB"/>
          </a:p>
        </p:txBody>
      </p:sp>
    </p:spTree>
    <p:extLst>
      <p:ext uri="{BB962C8B-B14F-4D97-AF65-F5344CB8AC3E}">
        <p14:creationId xmlns:p14="http://schemas.microsoft.com/office/powerpoint/2010/main" val="3544932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C406021C-4ECE-4DB2-8A9E-B04EDA7D9E76}" type="slidenum">
              <a:rPr lang="en-GB" smtClean="0"/>
              <a:t>19</a:t>
            </a:fld>
            <a:endParaRPr lang="en-GB"/>
          </a:p>
        </p:txBody>
      </p:sp>
    </p:spTree>
    <p:extLst>
      <p:ext uri="{BB962C8B-B14F-4D97-AF65-F5344CB8AC3E}">
        <p14:creationId xmlns:p14="http://schemas.microsoft.com/office/powerpoint/2010/main" val="1511458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the rather minimal information provided to the User by the Calculator on the significance of high-level  lever values</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20</a:t>
            </a:fld>
            <a:endParaRPr lang="en-GB"/>
          </a:p>
        </p:txBody>
      </p:sp>
    </p:spTree>
    <p:extLst>
      <p:ext uri="{BB962C8B-B14F-4D97-AF65-F5344CB8AC3E}">
        <p14:creationId xmlns:p14="http://schemas.microsoft.com/office/powerpoint/2010/main" val="418149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https://treaties.un.org/pages/ViewDetails.aspx?src=TREATY&amp;mtdsg_no=XXVII-7-d&amp;chapter=27&amp;clang=_</a:t>
            </a:r>
            <a:r>
              <a:rPr lang="en-GB" dirty="0" smtClean="0"/>
              <a:t>en</a:t>
            </a:r>
          </a:p>
          <a:p>
            <a:r>
              <a:rPr lang="en-GB" dirty="0" smtClean="0"/>
              <a:t>No of signatories has increased since my note for the RAL flyer!</a:t>
            </a:r>
          </a:p>
          <a:p>
            <a:r>
              <a:rPr lang="en-GB" dirty="0" smtClean="0"/>
              <a:t>Particular support has come from Profs Arthur Petersen of UCL and Maarten </a:t>
            </a:r>
            <a:r>
              <a:rPr lang="en-GB" dirty="0" err="1" smtClean="0"/>
              <a:t>Vergote</a:t>
            </a:r>
            <a:r>
              <a:rPr lang="en-GB" dirty="0" smtClean="0"/>
              <a:t> of the </a:t>
            </a:r>
            <a:r>
              <a:rPr lang="en-GB" dirty="0" err="1" smtClean="0"/>
              <a:t>Ecole</a:t>
            </a:r>
            <a:r>
              <a:rPr lang="en-GB" baseline="0" dirty="0" smtClean="0"/>
              <a:t> Royale </a:t>
            </a:r>
            <a:r>
              <a:rPr lang="en-GB" baseline="0" dirty="0" err="1" smtClean="0"/>
              <a:t>Militaire</a:t>
            </a:r>
            <a:r>
              <a:rPr lang="en-GB" baseline="0" dirty="0" smtClean="0"/>
              <a:t> in Brussels, who have set their students tasks based on the DECC Global Calculator.</a:t>
            </a:r>
            <a:endParaRPr lang="en-GB" dirty="0" smtClean="0"/>
          </a:p>
          <a:p>
            <a:r>
              <a:rPr lang="en-GB" dirty="0" smtClean="0"/>
              <a:t>Mention my gratitude</a:t>
            </a:r>
            <a:r>
              <a:rPr lang="en-GB" baseline="0" dirty="0" smtClean="0"/>
              <a:t> to AHW for her forbearance with an over-stressed husband during the past two months when I was researching and writing the paper!</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2</a:t>
            </a:fld>
            <a:endParaRPr lang="en-GB"/>
          </a:p>
        </p:txBody>
      </p:sp>
    </p:spTree>
    <p:extLst>
      <p:ext uri="{BB962C8B-B14F-4D97-AF65-F5344CB8AC3E}">
        <p14:creationId xmlns:p14="http://schemas.microsoft.com/office/powerpoint/2010/main" val="3440918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do not claim to have sufficient expertise</a:t>
            </a:r>
            <a:r>
              <a:rPr lang="en-GB" baseline="0" dirty="0" smtClean="0"/>
              <a:t> in agricultural practice to comment on the feasibility of the possible variations identified in this paper</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22</a:t>
            </a:fld>
            <a:endParaRPr lang="en-GB"/>
          </a:p>
        </p:txBody>
      </p:sp>
    </p:spTree>
    <p:extLst>
      <p:ext uri="{BB962C8B-B14F-4D97-AF65-F5344CB8AC3E}">
        <p14:creationId xmlns:p14="http://schemas.microsoft.com/office/powerpoint/2010/main" val="409225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23</a:t>
            </a:fld>
            <a:endParaRPr lang="en-GB"/>
          </a:p>
        </p:txBody>
      </p:sp>
    </p:spTree>
    <p:extLst>
      <p:ext uri="{BB962C8B-B14F-4D97-AF65-F5344CB8AC3E}">
        <p14:creationId xmlns:p14="http://schemas.microsoft.com/office/powerpoint/2010/main" val="2853155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would be glad to explain the last bullet to those  interested</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25</a:t>
            </a:fld>
            <a:endParaRPr lang="en-GB"/>
          </a:p>
        </p:txBody>
      </p:sp>
    </p:spTree>
    <p:extLst>
      <p:ext uri="{BB962C8B-B14F-4D97-AF65-F5344CB8AC3E}">
        <p14:creationId xmlns:p14="http://schemas.microsoft.com/office/powerpoint/2010/main" val="40131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David JC MacKay </a:t>
            </a:r>
            <a:r>
              <a:rPr lang="en-GB" dirty="0" smtClean="0"/>
              <a:t>“Sustainable </a:t>
            </a:r>
            <a:r>
              <a:rPr lang="en-GB" dirty="0" smtClean="0"/>
              <a:t>Energy without the hot </a:t>
            </a:r>
            <a:r>
              <a:rPr lang="en-GB" dirty="0" smtClean="0"/>
              <a:t>air” </a:t>
            </a:r>
            <a:r>
              <a:rPr lang="en-GB" dirty="0" smtClean="0"/>
              <a:t>UIT Cambridge 2009</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3</a:t>
            </a:fld>
            <a:endParaRPr lang="en-GB"/>
          </a:p>
        </p:txBody>
      </p:sp>
    </p:spTree>
    <p:extLst>
      <p:ext uri="{BB962C8B-B14F-4D97-AF65-F5344CB8AC3E}">
        <p14:creationId xmlns:p14="http://schemas.microsoft.com/office/powerpoint/2010/main" val="294527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https://treaties.un.org/pages/ViewDetails.aspx?src=TREATY&amp;mtdsg_no=XXVII-7-d&amp;chapter=27&amp;clang=_en</a:t>
            </a:r>
          </a:p>
          <a:p>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4</a:t>
            </a:fld>
            <a:endParaRPr lang="en-GB"/>
          </a:p>
        </p:txBody>
      </p:sp>
    </p:spTree>
    <p:extLst>
      <p:ext uri="{BB962C8B-B14F-4D97-AF65-F5344CB8AC3E}">
        <p14:creationId xmlns:p14="http://schemas.microsoft.com/office/powerpoint/2010/main" val="306085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Art 7 para 3 of the Agreement specifies that “t</a:t>
            </a:r>
            <a:r>
              <a:rPr lang="en-GB" sz="1200" b="0" i="0" u="none" strike="noStrike" kern="1200" baseline="0" dirty="0" smtClean="0">
                <a:solidFill>
                  <a:schemeClr val="tx1"/>
                </a:solidFill>
                <a:latin typeface="+mn-lt"/>
                <a:ea typeface="+mn-ea"/>
                <a:cs typeface="+mn-cs"/>
              </a:rPr>
              <a:t>he adaptation efforts of developing country Parties shall be recognized, in accordance with the modalities to be adopted by the Conference of the Parties serving as the meeting of the Parties to this Agreement at its first session”. Is China still regarded as a ‘developing country’? </a:t>
            </a:r>
          </a:p>
          <a:p>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5</a:t>
            </a:fld>
            <a:endParaRPr lang="en-GB"/>
          </a:p>
        </p:txBody>
      </p:sp>
    </p:spTree>
    <p:extLst>
      <p:ext uri="{BB962C8B-B14F-4D97-AF65-F5344CB8AC3E}">
        <p14:creationId xmlns:p14="http://schemas.microsoft.com/office/powerpoint/2010/main" val="358024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References to all the above can be found in our previous paper (the last in the above list) – see the British Pugwash website http://britishpugwash.org/category/publications/recently-published/</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6</a:t>
            </a:fld>
            <a:endParaRPr lang="en-GB"/>
          </a:p>
        </p:txBody>
      </p:sp>
    </p:spTree>
    <p:extLst>
      <p:ext uri="{BB962C8B-B14F-4D97-AF65-F5344CB8AC3E}">
        <p14:creationId xmlns:p14="http://schemas.microsoft.com/office/powerpoint/2010/main" val="38750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commentary on German policy see The position of the Energy Group of the European Physical Society: Nature 2015</a:t>
            </a:r>
          </a:p>
          <a:p>
            <a:r>
              <a:rPr lang="en-GB" dirty="0" smtClean="0"/>
              <a:t>The UK was planning to build White Rose, a full scale CCS plant,  at </a:t>
            </a:r>
            <a:r>
              <a:rPr lang="en-GB" dirty="0" err="1" smtClean="0"/>
              <a:t>Drax</a:t>
            </a:r>
            <a:r>
              <a:rPr lang="en-GB" dirty="0" smtClean="0"/>
              <a:t>, but government funding for this was cancelled by David Cameron</a:t>
            </a:r>
          </a:p>
          <a:p>
            <a:r>
              <a:rPr lang="en-GB" dirty="0" smtClean="0"/>
              <a:t>A commentary on the weaknesses of the  DECC Global Calculator can be found in our previous paper p16</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7</a:t>
            </a:fld>
            <a:endParaRPr lang="en-GB"/>
          </a:p>
        </p:txBody>
      </p:sp>
    </p:spTree>
    <p:extLst>
      <p:ext uri="{BB962C8B-B14F-4D97-AF65-F5344CB8AC3E}">
        <p14:creationId xmlns:p14="http://schemas.microsoft.com/office/powerpoint/2010/main" val="207584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(RCP8.5) even exceeded 6 degrees!</a:t>
            </a:r>
          </a:p>
          <a:p>
            <a:r>
              <a:rPr lang="en-GB" dirty="0" smtClean="0"/>
              <a:t>‘Seemed’ because the Calculator is not very helpful in identifying the contribution of individual lever choices to the overall pathway emissions</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9</a:t>
            </a:fld>
            <a:endParaRPr lang="en-GB"/>
          </a:p>
        </p:txBody>
      </p:sp>
    </p:spTree>
    <p:extLst>
      <p:ext uri="{BB962C8B-B14F-4D97-AF65-F5344CB8AC3E}">
        <p14:creationId xmlns:p14="http://schemas.microsoft.com/office/powerpoint/2010/main" val="132024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breakdown by IPCC sector is a very ‘coarse’ breakdown, and does not (unfortunately)</a:t>
            </a:r>
            <a:r>
              <a:rPr lang="en-GB" baseline="0" dirty="0" smtClean="0"/>
              <a:t>  subdivide the ‘fuel combustion’ sector into power plant, transport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9AB31FD5-8D4F-4A32-90BD-A8167635BE0D}" type="slidenum">
              <a:rPr lang="en-GB" smtClean="0"/>
              <a:t>10</a:t>
            </a:fld>
            <a:endParaRPr lang="en-GB"/>
          </a:p>
        </p:txBody>
      </p:sp>
    </p:spTree>
    <p:extLst>
      <p:ext uri="{BB962C8B-B14F-4D97-AF65-F5344CB8AC3E}">
        <p14:creationId xmlns:p14="http://schemas.microsoft.com/office/powerpoint/2010/main" val="310149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6807CA-776A-4432-96A1-3ED1DB96147C}" type="datetimeFigureOut">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6A8FA-D9E1-4C1A-B70D-3AE7AADFC616}" type="slidenum">
              <a:rPr lang="en-GB" smtClean="0"/>
              <a:t>‹#›</a:t>
            </a:fld>
            <a:endParaRPr lang="en-GB"/>
          </a:p>
        </p:txBody>
      </p:sp>
    </p:spTree>
    <p:extLst>
      <p:ext uri="{BB962C8B-B14F-4D97-AF65-F5344CB8AC3E}">
        <p14:creationId xmlns:p14="http://schemas.microsoft.com/office/powerpoint/2010/main" val="155628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6807CA-776A-4432-96A1-3ED1DB96147C}" type="datetimeFigureOut">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6A8FA-D9E1-4C1A-B70D-3AE7AADFC616}" type="slidenum">
              <a:rPr lang="en-GB" smtClean="0"/>
              <a:t>‹#›</a:t>
            </a:fld>
            <a:endParaRPr lang="en-GB"/>
          </a:p>
        </p:txBody>
      </p:sp>
    </p:spTree>
    <p:extLst>
      <p:ext uri="{BB962C8B-B14F-4D97-AF65-F5344CB8AC3E}">
        <p14:creationId xmlns:p14="http://schemas.microsoft.com/office/powerpoint/2010/main" val="38543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6807CA-776A-4432-96A1-3ED1DB96147C}" type="datetimeFigureOut">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6A8FA-D9E1-4C1A-B70D-3AE7AADFC616}" type="slidenum">
              <a:rPr lang="en-GB" smtClean="0"/>
              <a:t>‹#›</a:t>
            </a:fld>
            <a:endParaRPr lang="en-GB"/>
          </a:p>
        </p:txBody>
      </p:sp>
    </p:spTree>
    <p:extLst>
      <p:ext uri="{BB962C8B-B14F-4D97-AF65-F5344CB8AC3E}">
        <p14:creationId xmlns:p14="http://schemas.microsoft.com/office/powerpoint/2010/main" val="331485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6807CA-776A-4432-96A1-3ED1DB96147C}" type="datetimeFigureOut">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6A8FA-D9E1-4C1A-B70D-3AE7AADFC616}" type="slidenum">
              <a:rPr lang="en-GB" smtClean="0"/>
              <a:t>‹#›</a:t>
            </a:fld>
            <a:endParaRPr lang="en-GB"/>
          </a:p>
        </p:txBody>
      </p:sp>
    </p:spTree>
    <p:extLst>
      <p:ext uri="{BB962C8B-B14F-4D97-AF65-F5344CB8AC3E}">
        <p14:creationId xmlns:p14="http://schemas.microsoft.com/office/powerpoint/2010/main" val="80932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6807CA-776A-4432-96A1-3ED1DB96147C}" type="datetimeFigureOut">
              <a:rPr lang="en-GB" smtClean="0"/>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26A8FA-D9E1-4C1A-B70D-3AE7AADFC616}" type="slidenum">
              <a:rPr lang="en-GB" smtClean="0"/>
              <a:t>‹#›</a:t>
            </a:fld>
            <a:endParaRPr lang="en-GB"/>
          </a:p>
        </p:txBody>
      </p:sp>
    </p:spTree>
    <p:extLst>
      <p:ext uri="{BB962C8B-B14F-4D97-AF65-F5344CB8AC3E}">
        <p14:creationId xmlns:p14="http://schemas.microsoft.com/office/powerpoint/2010/main" val="58237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6807CA-776A-4432-96A1-3ED1DB96147C}" type="datetimeFigureOut">
              <a:rPr lang="en-GB" smtClean="0"/>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6A8FA-D9E1-4C1A-B70D-3AE7AADFC616}" type="slidenum">
              <a:rPr lang="en-GB" smtClean="0"/>
              <a:t>‹#›</a:t>
            </a:fld>
            <a:endParaRPr lang="en-GB"/>
          </a:p>
        </p:txBody>
      </p:sp>
    </p:spTree>
    <p:extLst>
      <p:ext uri="{BB962C8B-B14F-4D97-AF65-F5344CB8AC3E}">
        <p14:creationId xmlns:p14="http://schemas.microsoft.com/office/powerpoint/2010/main" val="188012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6807CA-776A-4432-96A1-3ED1DB96147C}" type="datetimeFigureOut">
              <a:rPr lang="en-GB" smtClean="0"/>
              <a:t>23/11/2016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26A8FA-D9E1-4C1A-B70D-3AE7AADFC616}" type="slidenum">
              <a:rPr lang="en-GB" smtClean="0"/>
              <a:t>‹#›</a:t>
            </a:fld>
            <a:endParaRPr lang="en-GB"/>
          </a:p>
        </p:txBody>
      </p:sp>
    </p:spTree>
    <p:extLst>
      <p:ext uri="{BB962C8B-B14F-4D97-AF65-F5344CB8AC3E}">
        <p14:creationId xmlns:p14="http://schemas.microsoft.com/office/powerpoint/2010/main" val="327759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6807CA-776A-4432-96A1-3ED1DB96147C}" type="datetimeFigureOut">
              <a:rPr lang="en-GB" smtClean="0"/>
              <a:t>23/11/2016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26A8FA-D9E1-4C1A-B70D-3AE7AADFC616}" type="slidenum">
              <a:rPr lang="en-GB" smtClean="0"/>
              <a:t>‹#›</a:t>
            </a:fld>
            <a:endParaRPr lang="en-GB"/>
          </a:p>
        </p:txBody>
      </p:sp>
    </p:spTree>
    <p:extLst>
      <p:ext uri="{BB962C8B-B14F-4D97-AF65-F5344CB8AC3E}">
        <p14:creationId xmlns:p14="http://schemas.microsoft.com/office/powerpoint/2010/main" val="88122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807CA-776A-4432-96A1-3ED1DB96147C}" type="datetimeFigureOut">
              <a:rPr lang="en-GB" smtClean="0"/>
              <a:t>23/11/2016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26A8FA-D9E1-4C1A-B70D-3AE7AADFC616}" type="slidenum">
              <a:rPr lang="en-GB" smtClean="0"/>
              <a:t>‹#›</a:t>
            </a:fld>
            <a:endParaRPr lang="en-GB"/>
          </a:p>
        </p:txBody>
      </p:sp>
    </p:spTree>
    <p:extLst>
      <p:ext uri="{BB962C8B-B14F-4D97-AF65-F5344CB8AC3E}">
        <p14:creationId xmlns:p14="http://schemas.microsoft.com/office/powerpoint/2010/main" val="25431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807CA-776A-4432-96A1-3ED1DB96147C}" type="datetimeFigureOut">
              <a:rPr lang="en-GB" smtClean="0"/>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6A8FA-D9E1-4C1A-B70D-3AE7AADFC616}" type="slidenum">
              <a:rPr lang="en-GB" smtClean="0"/>
              <a:t>‹#›</a:t>
            </a:fld>
            <a:endParaRPr lang="en-GB"/>
          </a:p>
        </p:txBody>
      </p:sp>
    </p:spTree>
    <p:extLst>
      <p:ext uri="{BB962C8B-B14F-4D97-AF65-F5344CB8AC3E}">
        <p14:creationId xmlns:p14="http://schemas.microsoft.com/office/powerpoint/2010/main" val="21909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807CA-776A-4432-96A1-3ED1DB96147C}" type="datetimeFigureOut">
              <a:rPr lang="en-GB" smtClean="0"/>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26A8FA-D9E1-4C1A-B70D-3AE7AADFC616}" type="slidenum">
              <a:rPr lang="en-GB" smtClean="0"/>
              <a:t>‹#›</a:t>
            </a:fld>
            <a:endParaRPr lang="en-GB"/>
          </a:p>
        </p:txBody>
      </p:sp>
    </p:spTree>
    <p:extLst>
      <p:ext uri="{BB962C8B-B14F-4D97-AF65-F5344CB8AC3E}">
        <p14:creationId xmlns:p14="http://schemas.microsoft.com/office/powerpoint/2010/main" val="390353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807CA-776A-4432-96A1-3ED1DB96147C}" type="datetimeFigureOut">
              <a:rPr lang="en-GB" smtClean="0"/>
              <a:t>23/11/2016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A8FA-D9E1-4C1A-B70D-3AE7AADFC616}" type="slidenum">
              <a:rPr lang="en-GB" smtClean="0"/>
              <a:t>‹#›</a:t>
            </a:fld>
            <a:endParaRPr lang="en-GB"/>
          </a:p>
        </p:txBody>
      </p:sp>
    </p:spTree>
    <p:extLst>
      <p:ext uri="{BB962C8B-B14F-4D97-AF65-F5344CB8AC3E}">
        <p14:creationId xmlns:p14="http://schemas.microsoft.com/office/powerpoint/2010/main" val="280649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838016" y="1112529"/>
            <a:ext cx="3966232" cy="3036551"/>
          </a:xfrm>
          <a:prstGeom prst="rect">
            <a:avLst/>
          </a:prstGeom>
          <a:noFill/>
        </p:spPr>
      </p:pic>
      <p:sp>
        <p:nvSpPr>
          <p:cNvPr id="5" name="Rectangle 4"/>
          <p:cNvSpPr/>
          <p:nvPr/>
        </p:nvSpPr>
        <p:spPr>
          <a:xfrm>
            <a:off x="1403648" y="4149080"/>
            <a:ext cx="7200800" cy="2585323"/>
          </a:xfrm>
          <a:prstGeom prst="rect">
            <a:avLst/>
          </a:prstGeom>
        </p:spPr>
        <p:txBody>
          <a:bodyPr wrap="square">
            <a:spAutoFit/>
          </a:bodyPr>
          <a:lstStyle/>
          <a:p>
            <a:pPr algn="ctr" eaLnBrk="0" fontAlgn="base" hangingPunct="0"/>
            <a:r>
              <a:rPr lang="en-GB" b="1" dirty="0" smtClean="0"/>
              <a:t>Rutherford Appleton Laboratory lecture </a:t>
            </a:r>
          </a:p>
          <a:p>
            <a:pPr algn="ctr" eaLnBrk="0" fontAlgn="base" hangingPunct="0"/>
            <a:r>
              <a:rPr lang="en-GB" b="1" dirty="0" smtClean="0"/>
              <a:t>24</a:t>
            </a:r>
            <a:r>
              <a:rPr lang="en-GB" b="1" baseline="30000" dirty="0" smtClean="0"/>
              <a:t>th</a:t>
            </a:r>
            <a:r>
              <a:rPr lang="en-GB" b="1" dirty="0" smtClean="0"/>
              <a:t> November 2016.</a:t>
            </a:r>
            <a:endParaRPr lang="en-GB" i="1" dirty="0" smtClean="0">
              <a:effectLst>
                <a:outerShdw blurRad="38100" dist="19050" dir="2700000" algn="tl">
                  <a:schemeClr val="dk1">
                    <a:alpha val="40000"/>
                  </a:schemeClr>
                </a:outerShdw>
              </a:effectLst>
            </a:endParaRPr>
          </a:p>
          <a:p>
            <a:pPr algn="ctr" eaLnBrk="0" fontAlgn="base" hangingPunct="0"/>
            <a:r>
              <a:rPr lang="en-GB" i="1" dirty="0" err="1" smtClean="0">
                <a:effectLst>
                  <a:outerShdw blurRad="38100" dist="19050" dir="2700000" algn="tl">
                    <a:schemeClr val="dk1">
                      <a:alpha val="40000"/>
                    </a:schemeClr>
                  </a:outerShdw>
                </a:effectLst>
              </a:rPr>
              <a:t>Jef</a:t>
            </a:r>
            <a:r>
              <a:rPr lang="en-GB" i="1" dirty="0" smtClean="0">
                <a:effectLst>
                  <a:outerShdw blurRad="38100" dist="19050" dir="2700000" algn="tl">
                    <a:schemeClr val="dk1">
                      <a:alpha val="40000"/>
                    </a:schemeClr>
                  </a:outerShdw>
                </a:effectLst>
              </a:rPr>
              <a:t> </a:t>
            </a:r>
            <a:r>
              <a:rPr lang="en-GB" i="1" dirty="0" err="1">
                <a:effectLst>
                  <a:outerShdw blurRad="38100" dist="19050" dir="2700000" algn="tl">
                    <a:schemeClr val="dk1">
                      <a:alpha val="40000"/>
                    </a:schemeClr>
                  </a:outerShdw>
                </a:effectLst>
              </a:rPr>
              <a:t>Ongena</a:t>
            </a:r>
            <a:endParaRPr lang="en-GB" dirty="0"/>
          </a:p>
          <a:p>
            <a:pPr algn="ctr" eaLnBrk="0" fontAlgn="base" hangingPunct="0"/>
            <a:r>
              <a:rPr lang="en-GB" b="1" i="1" dirty="0"/>
              <a:t>Laboratory for Plasma Physics, Royal Military Academy, Brussels, Belgium</a:t>
            </a:r>
            <a:endParaRPr lang="en-GB" dirty="0"/>
          </a:p>
          <a:p>
            <a:pPr algn="ctr" eaLnBrk="0" fontAlgn="base" hangingPunct="0"/>
            <a:r>
              <a:rPr lang="en-GB" b="1" i="1" dirty="0"/>
              <a:t>Chair of the European Physical Society Energy Group</a:t>
            </a:r>
            <a:endParaRPr lang="en-GB" dirty="0"/>
          </a:p>
          <a:p>
            <a:pPr algn="ctr" eaLnBrk="0" fontAlgn="base" hangingPunct="0"/>
            <a:r>
              <a:rPr lang="en-GB" b="1" i="1" dirty="0"/>
              <a:t> </a:t>
            </a:r>
            <a:endParaRPr lang="en-GB" dirty="0"/>
          </a:p>
          <a:p>
            <a:pPr algn="ctr" eaLnBrk="0" fontAlgn="base" hangingPunct="0"/>
            <a:r>
              <a:rPr lang="en-GB" i="1" dirty="0">
                <a:effectLst>
                  <a:outerShdw blurRad="38100" dist="19050" dir="2700000" algn="tl">
                    <a:schemeClr val="dk1">
                      <a:alpha val="40000"/>
                    </a:schemeClr>
                  </a:outerShdw>
                </a:effectLst>
              </a:rPr>
              <a:t>Christopher Watson</a:t>
            </a:r>
            <a:endParaRPr lang="en-GB" dirty="0"/>
          </a:p>
          <a:p>
            <a:pPr algn="ctr" eaLnBrk="0" fontAlgn="base" hangingPunct="0"/>
            <a:r>
              <a:rPr lang="en-GB" b="1" i="1" dirty="0"/>
              <a:t>Merton College, Oxford University, UK</a:t>
            </a:r>
            <a:endParaRPr lang="en-GB" dirty="0"/>
          </a:p>
          <a:p>
            <a:pPr algn="ctr" eaLnBrk="0" fontAlgn="base" hangingPunct="0"/>
            <a:r>
              <a:rPr lang="en-GB" b="1" i="1" dirty="0"/>
              <a:t>Chair of the British Pugwash Group</a:t>
            </a:r>
            <a:endParaRPr lang="en-GB" dirty="0"/>
          </a:p>
        </p:txBody>
      </p:sp>
      <p:sp>
        <p:nvSpPr>
          <p:cNvPr id="6" name="TextBox 5"/>
          <p:cNvSpPr txBox="1"/>
          <p:nvPr/>
        </p:nvSpPr>
        <p:spPr>
          <a:xfrm>
            <a:off x="467544" y="116632"/>
            <a:ext cx="8496944" cy="1292662"/>
          </a:xfrm>
          <a:prstGeom prst="rect">
            <a:avLst/>
          </a:prstGeom>
          <a:noFill/>
        </p:spPr>
        <p:txBody>
          <a:bodyPr wrap="square" rtlCol="0">
            <a:spAutoFit/>
          </a:bodyPr>
          <a:lstStyle/>
          <a:p>
            <a:pPr algn="ctr" eaLnBrk="0" fontAlgn="base" hangingPunct="0"/>
            <a:r>
              <a:rPr lang="en-GB" sz="2400" b="1" dirty="0">
                <a:effectLst>
                  <a:outerShdw blurRad="38100" dist="19050" dir="2700000" algn="tl">
                    <a:schemeClr val="dk1">
                      <a:alpha val="40000"/>
                    </a:schemeClr>
                  </a:outerShdw>
                </a:effectLst>
              </a:rPr>
              <a:t>Global energy strategies with low temperature </a:t>
            </a:r>
            <a:r>
              <a:rPr lang="en-GB" sz="2400" b="1" dirty="0" smtClean="0">
                <a:effectLst>
                  <a:outerShdw blurRad="38100" dist="19050" dir="2700000" algn="tl">
                    <a:schemeClr val="dk1">
                      <a:alpha val="40000"/>
                    </a:schemeClr>
                  </a:outerShdw>
                </a:effectLst>
              </a:rPr>
              <a:t>rises</a:t>
            </a:r>
          </a:p>
          <a:p>
            <a:pPr algn="ctr" eaLnBrk="0" fontAlgn="base" hangingPunct="0"/>
            <a:r>
              <a:rPr lang="en-GB" b="1" dirty="0" smtClean="0">
                <a:effectLst>
                  <a:outerShdw blurRad="38100" dist="19050" dir="2700000" algn="tl">
                    <a:schemeClr val="dk1">
                      <a:alpha val="40000"/>
                    </a:schemeClr>
                  </a:outerShdw>
                </a:effectLst>
              </a:rPr>
              <a:t> </a:t>
            </a:r>
            <a:r>
              <a:rPr lang="en-GB" i="1" dirty="0">
                <a:effectLst>
                  <a:outerShdw blurRad="38100" dist="19050" dir="2700000" algn="tl">
                    <a:schemeClr val="dk1">
                      <a:alpha val="40000"/>
                    </a:schemeClr>
                  </a:outerShdw>
                </a:effectLst>
              </a:rPr>
              <a:t>An exploration of </a:t>
            </a:r>
            <a:r>
              <a:rPr lang="en-GB" i="1" dirty="0" smtClean="0">
                <a:effectLst>
                  <a:outerShdw blurRad="38100" dist="19050" dir="2700000" algn="tl">
                    <a:schemeClr val="dk1">
                      <a:alpha val="40000"/>
                    </a:schemeClr>
                  </a:outerShdw>
                </a:effectLst>
              </a:rPr>
              <a:t>energy strategies </a:t>
            </a:r>
            <a:r>
              <a:rPr lang="en-GB" i="1" dirty="0">
                <a:effectLst>
                  <a:outerShdw blurRad="38100" dist="19050" dir="2700000" algn="tl">
                    <a:schemeClr val="dk1">
                      <a:alpha val="40000"/>
                    </a:schemeClr>
                  </a:outerShdw>
                </a:effectLst>
              </a:rPr>
              <a:t>giving a mean surface temperature rise of less than 2 degrees by 2100</a:t>
            </a:r>
            <a:r>
              <a:rPr lang="en-GB" i="1" dirty="0" smtClean="0">
                <a:effectLst>
                  <a:outerShdw blurRad="38100" dist="19050" dir="2700000" algn="tl">
                    <a:schemeClr val="dk1">
                      <a:alpha val="40000"/>
                    </a:schemeClr>
                  </a:outerShdw>
                </a:effectLst>
              </a:rPr>
              <a:t>, as required by the Paris Agreement, using </a:t>
            </a:r>
            <a:r>
              <a:rPr lang="en-GB" i="1" dirty="0">
                <a:effectLst>
                  <a:outerShdw blurRad="38100" dist="19050" dir="2700000" algn="tl">
                    <a:schemeClr val="dk1">
                      <a:alpha val="40000"/>
                    </a:schemeClr>
                  </a:outerShdw>
                </a:effectLst>
              </a:rPr>
              <a:t>the DECC Global Calculator </a:t>
            </a:r>
            <a:endParaRPr lang="en-GB" dirty="0"/>
          </a:p>
          <a:p>
            <a:pPr algn="ctr" eaLnBrk="0" fontAlgn="base" hangingPunct="0"/>
            <a:endParaRPr lang="en-GB" dirty="0"/>
          </a:p>
        </p:txBody>
      </p:sp>
    </p:spTree>
    <p:extLst>
      <p:ext uri="{BB962C8B-B14F-4D97-AF65-F5344CB8AC3E}">
        <p14:creationId xmlns:p14="http://schemas.microsoft.com/office/powerpoint/2010/main" val="4169267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640960" cy="778098"/>
          </a:xfrm>
        </p:spPr>
        <p:txBody>
          <a:bodyPr>
            <a:normAutofit/>
          </a:bodyPr>
          <a:lstStyle/>
          <a:p>
            <a:r>
              <a:rPr lang="en-GB" sz="3200" b="1" dirty="0" smtClean="0"/>
              <a:t>The </a:t>
            </a:r>
            <a:r>
              <a:rPr lang="en-GB" sz="3200" b="1" dirty="0"/>
              <a:t>DECC Global Calculator </a:t>
            </a:r>
            <a:r>
              <a:rPr lang="en-GB" sz="3200" b="1" dirty="0" smtClean="0"/>
              <a:t>III</a:t>
            </a:r>
            <a:endParaRPr lang="en-GB" sz="3200" dirty="0"/>
          </a:p>
        </p:txBody>
      </p:sp>
      <p:sp>
        <p:nvSpPr>
          <p:cNvPr id="3" name="Content Placeholder 2"/>
          <p:cNvSpPr>
            <a:spLocks noGrp="1"/>
          </p:cNvSpPr>
          <p:nvPr>
            <p:ph idx="1"/>
          </p:nvPr>
        </p:nvSpPr>
        <p:spPr>
          <a:xfrm>
            <a:off x="179512" y="908720"/>
            <a:ext cx="8856984" cy="5832648"/>
          </a:xfrm>
        </p:spPr>
        <p:txBody>
          <a:bodyPr>
            <a:normAutofit fontScale="92500"/>
          </a:bodyPr>
          <a:lstStyle/>
          <a:p>
            <a:r>
              <a:rPr lang="en-GB" sz="2400" dirty="0" smtClean="0"/>
              <a:t>The Global Calculator is supplied in two rather different, but mutually compatible, forms:</a:t>
            </a:r>
          </a:p>
          <a:p>
            <a:pPr lvl="1"/>
            <a:r>
              <a:rPr lang="en-GB" sz="2100" dirty="0" smtClean="0"/>
              <a:t>The </a:t>
            </a:r>
            <a:r>
              <a:rPr lang="en-GB" sz="2100" b="1" dirty="0" smtClean="0">
                <a:solidFill>
                  <a:srgbClr val="FF0000"/>
                </a:solidFill>
              </a:rPr>
              <a:t>spreadsheet</a:t>
            </a:r>
            <a:r>
              <a:rPr lang="en-GB" sz="2100" dirty="0" smtClean="0">
                <a:solidFill>
                  <a:srgbClr val="FF0000"/>
                </a:solidFill>
              </a:rPr>
              <a:t> </a:t>
            </a:r>
            <a:r>
              <a:rPr lang="en-GB" sz="2100" dirty="0" smtClean="0"/>
              <a:t>version, consisting of some 40 linked Excel spreadsheets</a:t>
            </a:r>
          </a:p>
          <a:p>
            <a:pPr lvl="1"/>
            <a:r>
              <a:rPr lang="en-GB" sz="2100" dirty="0" smtClean="0"/>
              <a:t>The </a:t>
            </a:r>
            <a:r>
              <a:rPr lang="en-GB" sz="2100" b="1" dirty="0" err="1" smtClean="0">
                <a:solidFill>
                  <a:srgbClr val="FF0000"/>
                </a:solidFill>
              </a:rPr>
              <a:t>webtool</a:t>
            </a:r>
            <a:r>
              <a:rPr lang="en-GB" sz="2100" dirty="0" smtClean="0"/>
              <a:t> version, a relatively user-friendly interactive package, with the same lever inputs, some numerical outputs and some helpful graphics</a:t>
            </a:r>
          </a:p>
          <a:p>
            <a:pPr marL="457200" lvl="1" indent="0">
              <a:buNone/>
            </a:pPr>
            <a:r>
              <a:rPr lang="en-GB" sz="2100" dirty="0" smtClean="0"/>
              <a:t>Both versions use essentially the same algorithms to make the calculations</a:t>
            </a:r>
          </a:p>
          <a:p>
            <a:r>
              <a:rPr lang="en-GB" sz="2400" dirty="0" smtClean="0"/>
              <a:t>The spreadsheet version incorporates a lot of information about the mechanisms leading to the emissions of Greenhouse Gases:</a:t>
            </a:r>
          </a:p>
          <a:p>
            <a:pPr lvl="1"/>
            <a:r>
              <a:rPr lang="en-GB" sz="2100" dirty="0" smtClean="0"/>
              <a:t>It tracks the actual historic emissions of four key gases – </a:t>
            </a:r>
            <a:r>
              <a:rPr lang="en-GB" sz="2000" dirty="0"/>
              <a:t>CO</a:t>
            </a:r>
            <a:r>
              <a:rPr lang="en-GB" sz="2000" baseline="-25000" dirty="0"/>
              <a:t>2</a:t>
            </a:r>
            <a:r>
              <a:rPr lang="en-GB" sz="2000" dirty="0"/>
              <a:t>, </a:t>
            </a:r>
            <a:r>
              <a:rPr lang="en-GB" sz="2000" dirty="0" smtClean="0"/>
              <a:t>CH</a:t>
            </a:r>
            <a:r>
              <a:rPr lang="en-GB" sz="2000" baseline="-25000" dirty="0" smtClean="0"/>
              <a:t>4,</a:t>
            </a:r>
            <a:r>
              <a:rPr lang="en-GB" sz="2000" dirty="0" smtClean="0"/>
              <a:t> N</a:t>
            </a:r>
            <a:r>
              <a:rPr lang="en-GB" sz="2000" baseline="-25000" dirty="0" smtClean="0"/>
              <a:t>2</a:t>
            </a:r>
            <a:r>
              <a:rPr lang="en-GB" sz="2000" dirty="0" smtClean="0"/>
              <a:t>O and SO</a:t>
            </a:r>
            <a:r>
              <a:rPr lang="en-GB" sz="2000" baseline="-25000" dirty="0" smtClean="0"/>
              <a:t>2</a:t>
            </a:r>
            <a:endParaRPr lang="en-GB" sz="2000" dirty="0" smtClean="0"/>
          </a:p>
          <a:p>
            <a:pPr lvl="1"/>
            <a:r>
              <a:rPr lang="en-GB" sz="2000" dirty="0" smtClean="0"/>
              <a:t>It calculates the emissions resulting from the user’s pathway choices for each </a:t>
            </a:r>
            <a:r>
              <a:rPr lang="en-GB" sz="2000" dirty="0" err="1" smtClean="0"/>
              <a:t>quinquennium</a:t>
            </a:r>
            <a:r>
              <a:rPr lang="en-GB" sz="2000" dirty="0" smtClean="0"/>
              <a:t> up to 2050, taking account of foreseen improvements in industrial practices (see notes in the spreadsheet entitled ‘Outputs-Emissions’)</a:t>
            </a:r>
          </a:p>
          <a:p>
            <a:pPr lvl="1"/>
            <a:r>
              <a:rPr lang="en-GB" sz="2000" dirty="0" smtClean="0"/>
              <a:t>It estimates the further emissions up to 2100 by extrapolation from those up to 2050, and uses these to estimate the cumulative GHG gas emissions to 2100, taking account of foreseen CCS and agricultural sequestration</a:t>
            </a:r>
          </a:p>
          <a:p>
            <a:pPr lvl="1"/>
            <a:r>
              <a:rPr lang="en-GB" sz="2000" dirty="0" smtClean="0"/>
              <a:t>All these figures are broken down by the 8 IPCC-defined source sectors, and by the gas concerned, and expressed in Gt of CO</a:t>
            </a:r>
            <a:r>
              <a:rPr lang="en-GB" sz="2000" baseline="-25000" dirty="0" smtClean="0"/>
              <a:t>2 e </a:t>
            </a:r>
            <a:r>
              <a:rPr lang="en-GB" sz="2000" dirty="0" smtClean="0"/>
              <a:t>(see </a:t>
            </a:r>
            <a:r>
              <a:rPr lang="en-GB" sz="2000" dirty="0"/>
              <a:t>‘Outputs-Emissions</a:t>
            </a:r>
            <a:r>
              <a:rPr lang="en-GB" sz="2000" dirty="0" smtClean="0"/>
              <a:t>’ l45-70)</a:t>
            </a:r>
          </a:p>
          <a:p>
            <a:pPr lvl="1"/>
            <a:endParaRPr lang="en-GB" sz="2000" dirty="0"/>
          </a:p>
          <a:p>
            <a:pPr lvl="1"/>
            <a:endParaRPr lang="en-GB" sz="2100" dirty="0"/>
          </a:p>
        </p:txBody>
      </p:sp>
    </p:spTree>
    <p:extLst>
      <p:ext uri="{BB962C8B-B14F-4D97-AF65-F5344CB8AC3E}">
        <p14:creationId xmlns:p14="http://schemas.microsoft.com/office/powerpoint/2010/main" val="1118293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dirty="0"/>
              <a:t>The DECC Global Calculator </a:t>
            </a:r>
            <a:r>
              <a:rPr lang="en-GB" sz="3200" b="1" dirty="0" smtClean="0"/>
              <a:t>IV</a:t>
            </a:r>
            <a:endParaRPr lang="en-GB" sz="3200" dirty="0"/>
          </a:p>
        </p:txBody>
      </p:sp>
      <p:sp>
        <p:nvSpPr>
          <p:cNvPr id="3" name="Content Placeholder 2"/>
          <p:cNvSpPr>
            <a:spLocks noGrp="1"/>
          </p:cNvSpPr>
          <p:nvPr>
            <p:ph idx="1"/>
          </p:nvPr>
        </p:nvSpPr>
        <p:spPr>
          <a:xfrm>
            <a:off x="457200" y="908720"/>
            <a:ext cx="8435280" cy="5832648"/>
          </a:xfrm>
        </p:spPr>
        <p:txBody>
          <a:bodyPr>
            <a:normAutofit fontScale="92500" lnSpcReduction="10000"/>
          </a:bodyPr>
          <a:lstStyle/>
          <a:p>
            <a:r>
              <a:rPr lang="en-GB" sz="2200" dirty="0" smtClean="0"/>
              <a:t>The final step in the calculation is to </a:t>
            </a:r>
            <a:r>
              <a:rPr lang="en-GB" sz="2200" dirty="0" smtClean="0">
                <a:solidFill>
                  <a:srgbClr val="FF0000"/>
                </a:solidFill>
              </a:rPr>
              <a:t>convert figures for cumulative GHG emissions into estimates of temperature rise</a:t>
            </a:r>
            <a:r>
              <a:rPr lang="en-GB" sz="2200" dirty="0" smtClean="0"/>
              <a:t>. This is based on the latest IPCC findings, drawing on results obtained from world-wide </a:t>
            </a:r>
            <a:r>
              <a:rPr lang="en-GB" sz="2200" dirty="0"/>
              <a:t>Global Climatology </a:t>
            </a:r>
            <a:r>
              <a:rPr lang="en-GB" sz="2200" dirty="0" smtClean="0"/>
              <a:t>computer models.</a:t>
            </a:r>
          </a:p>
          <a:p>
            <a:r>
              <a:rPr lang="en-GB" sz="2200" dirty="0" smtClean="0"/>
              <a:t>The IPCC has assembled outputs from runs of over 100 such models, in each case taking the same start date and actual/forecast emissions data, and has plotted these up to 2050 in what has come to be called a </a:t>
            </a:r>
            <a:r>
              <a:rPr lang="en-GB" sz="2200" dirty="0" smtClean="0">
                <a:solidFill>
                  <a:srgbClr val="FF0000"/>
                </a:solidFill>
              </a:rPr>
              <a:t>’spaghetti diagram</a:t>
            </a:r>
            <a:r>
              <a:rPr lang="en-GB" sz="2200" dirty="0" smtClean="0"/>
              <a:t>’</a:t>
            </a:r>
            <a:r>
              <a:rPr lang="en-GB" sz="2200" dirty="0"/>
              <a:t> </a:t>
            </a:r>
            <a:r>
              <a:rPr lang="en-GB" sz="2200" dirty="0" smtClean="0"/>
              <a:t>(see 5th </a:t>
            </a:r>
            <a:r>
              <a:rPr lang="en-GB" sz="2200" dirty="0"/>
              <a:t>assessment report page 87</a:t>
            </a:r>
            <a:r>
              <a:rPr lang="en-GB" sz="2200" dirty="0" smtClean="0"/>
              <a:t>)</a:t>
            </a:r>
          </a:p>
          <a:p>
            <a:r>
              <a:rPr lang="en-GB" sz="2200" dirty="0" smtClean="0"/>
              <a:t>A statistical analysis has been made of such diagrams, giving curves for an estimated ‘mean value’ of the temperature rise per year and curves giving one standard deviation for those estimates</a:t>
            </a:r>
          </a:p>
          <a:p>
            <a:r>
              <a:rPr lang="en-GB" sz="2200" dirty="0" smtClean="0"/>
              <a:t>Analytic approximations to these curves have been fed into the Calculator, and these have been modified to </a:t>
            </a:r>
            <a:r>
              <a:rPr lang="en-GB" sz="2200" dirty="0"/>
              <a:t>allow for </a:t>
            </a:r>
            <a:r>
              <a:rPr lang="en-GB" sz="2200" dirty="0">
                <a:solidFill>
                  <a:srgbClr val="FF0000"/>
                </a:solidFill>
              </a:rPr>
              <a:t>other </a:t>
            </a:r>
            <a:r>
              <a:rPr lang="en-GB" sz="2200" dirty="0" err="1">
                <a:solidFill>
                  <a:srgbClr val="FF0000"/>
                </a:solidFill>
              </a:rPr>
              <a:t>forcings</a:t>
            </a:r>
            <a:r>
              <a:rPr lang="en-GB" sz="2200" dirty="0">
                <a:solidFill>
                  <a:srgbClr val="FF0000"/>
                </a:solidFill>
              </a:rPr>
              <a:t> (halocarbons, VOCs, black carbon, </a:t>
            </a:r>
            <a:r>
              <a:rPr lang="en-GB" sz="2200" dirty="0" err="1" smtClean="0">
                <a:solidFill>
                  <a:srgbClr val="FF0000"/>
                </a:solidFill>
              </a:rPr>
              <a:t>etc</a:t>
            </a:r>
            <a:r>
              <a:rPr lang="en-GB" sz="2200" dirty="0" smtClean="0"/>
              <a:t>) and other uncertainties (see Spreadsheet User Guide pp40-47 and the Spreadsheet tab labelled ‘Climate Impacts’).</a:t>
            </a:r>
          </a:p>
          <a:p>
            <a:r>
              <a:rPr lang="en-GB" sz="2200" dirty="0" smtClean="0"/>
              <a:t>The output from its calculations of temperature rise is presented in the </a:t>
            </a:r>
            <a:r>
              <a:rPr lang="en-GB" sz="2200" dirty="0" err="1" smtClean="0"/>
              <a:t>webtool</a:t>
            </a:r>
            <a:r>
              <a:rPr lang="en-GB" sz="2200" dirty="0" smtClean="0"/>
              <a:t> version of the Calculator as a </a:t>
            </a:r>
            <a:r>
              <a:rPr lang="en-GB" sz="2200" dirty="0" smtClean="0">
                <a:solidFill>
                  <a:srgbClr val="FF0000"/>
                </a:solidFill>
              </a:rPr>
              <a:t>thermometer </a:t>
            </a:r>
            <a:r>
              <a:rPr lang="en-GB" sz="2200" dirty="0" smtClean="0"/>
              <a:t>showing a band of possible rises in 2100, with numerical values indicating the probable range. In this paper </a:t>
            </a:r>
            <a:r>
              <a:rPr lang="en-GB" sz="2200" dirty="0" smtClean="0">
                <a:solidFill>
                  <a:srgbClr val="FF0000"/>
                </a:solidFill>
              </a:rPr>
              <a:t>we take the mid-point of this range as the most likely value</a:t>
            </a:r>
            <a:r>
              <a:rPr lang="en-GB" sz="2200" dirty="0" smtClean="0"/>
              <a:t>.</a:t>
            </a:r>
            <a:endParaRPr lang="en-GB" sz="2200" dirty="0"/>
          </a:p>
          <a:p>
            <a:pPr marL="0" indent="0">
              <a:buNone/>
            </a:pPr>
            <a:endParaRPr lang="en-GB" sz="2200" dirty="0" smtClean="0"/>
          </a:p>
          <a:p>
            <a:endParaRPr lang="en-GB" sz="2200" dirty="0"/>
          </a:p>
        </p:txBody>
      </p:sp>
    </p:spTree>
    <p:extLst>
      <p:ext uri="{BB962C8B-B14F-4D97-AF65-F5344CB8AC3E}">
        <p14:creationId xmlns:p14="http://schemas.microsoft.com/office/powerpoint/2010/main" val="3130899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274638"/>
            <a:ext cx="8827393" cy="1143000"/>
          </a:xfrm>
        </p:spPr>
        <p:txBody>
          <a:bodyPr>
            <a:normAutofit fontScale="90000"/>
          </a:bodyPr>
          <a:lstStyle/>
          <a:p>
            <a:r>
              <a:rPr lang="en-GB" sz="2600" dirty="0" smtClean="0"/>
              <a:t>Outputs of forecasts commissioned by IPCC from a range of independent climate models using specified emissions from 2005 to 2050</a:t>
            </a:r>
            <a:endParaRPr lang="en-GB" sz="2600" dirty="0"/>
          </a:p>
        </p:txBody>
      </p:sp>
      <p:sp>
        <p:nvSpPr>
          <p:cNvPr id="3" name="Content Placeholder 2"/>
          <p:cNvSpPr>
            <a:spLocks noGrp="1"/>
          </p:cNvSpPr>
          <p:nvPr>
            <p:ph idx="1"/>
          </p:nvPr>
        </p:nvSpPr>
        <p:spPr>
          <a:xfrm>
            <a:off x="522287" y="1556792"/>
            <a:ext cx="8229600" cy="4525963"/>
          </a:xfrm>
        </p:spPr>
        <p:txBody>
          <a:bodyPr/>
          <a:lstStyle/>
          <a:p>
            <a:r>
              <a:rPr lang="en-GB" dirty="0" smtClean="0"/>
              <a:t>EE</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309958"/>
            <a:ext cx="90138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5576" y="5661248"/>
            <a:ext cx="8136903" cy="830997"/>
          </a:xfrm>
          <a:prstGeom prst="rect">
            <a:avLst/>
          </a:prstGeom>
          <a:noFill/>
        </p:spPr>
        <p:txBody>
          <a:bodyPr wrap="square" rtlCol="0">
            <a:spAutoFit/>
          </a:bodyPr>
          <a:lstStyle/>
          <a:p>
            <a:r>
              <a:rPr lang="en-GB" dirty="0">
                <a:solidFill>
                  <a:prstClr val="black"/>
                </a:solidFill>
              </a:rPr>
              <a:t>The heavy black line summarises historical observations: the ensemble of coloured lines represent forecasts by individual climate models, all set to start at 2005.</a:t>
            </a:r>
          </a:p>
          <a:p>
            <a:r>
              <a:rPr lang="en-GB" sz="1200" dirty="0">
                <a:solidFill>
                  <a:prstClr val="black"/>
                </a:solidFill>
              </a:rPr>
              <a:t>(Source IPCC 5th </a:t>
            </a:r>
            <a:r>
              <a:rPr lang="en-GB" sz="1200" dirty="0" smtClean="0">
                <a:solidFill>
                  <a:prstClr val="black"/>
                </a:solidFill>
              </a:rPr>
              <a:t>Assessment Report </a:t>
            </a:r>
            <a:r>
              <a:rPr lang="en-GB" sz="1200" dirty="0">
                <a:solidFill>
                  <a:prstClr val="black"/>
                </a:solidFill>
              </a:rPr>
              <a:t>WG1 AR5 page 87)</a:t>
            </a:r>
          </a:p>
        </p:txBody>
      </p:sp>
    </p:spTree>
    <p:extLst>
      <p:ext uri="{BB962C8B-B14F-4D97-AF65-F5344CB8AC3E}">
        <p14:creationId xmlns:p14="http://schemas.microsoft.com/office/powerpoint/2010/main" val="2880373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ol.globalcalculator.org/imgs/ipcc-gra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16632"/>
            <a:ext cx="9189020" cy="6891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385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lang="en-GB" dirty="0" smtClean="0"/>
              <a:t>Commentary</a:t>
            </a:r>
            <a:endParaRPr lang="en-GB" dirty="0"/>
          </a:p>
        </p:txBody>
      </p:sp>
      <p:sp>
        <p:nvSpPr>
          <p:cNvPr id="3" name="Content Placeholder 2"/>
          <p:cNvSpPr>
            <a:spLocks noGrp="1"/>
          </p:cNvSpPr>
          <p:nvPr>
            <p:ph idx="1"/>
          </p:nvPr>
        </p:nvSpPr>
        <p:spPr>
          <a:xfrm>
            <a:off x="323528" y="764704"/>
            <a:ext cx="8712968" cy="5904656"/>
          </a:xfrm>
        </p:spPr>
        <p:txBody>
          <a:bodyPr>
            <a:normAutofit fontScale="92500" lnSpcReduction="10000"/>
          </a:bodyPr>
          <a:lstStyle/>
          <a:p>
            <a:r>
              <a:rPr lang="en-GB" sz="2000" dirty="0" smtClean="0"/>
              <a:t>The IPCC, and the Global Calculator which draws on it, show a very </a:t>
            </a:r>
            <a:r>
              <a:rPr lang="en-GB" sz="2000" dirty="0" smtClean="0">
                <a:solidFill>
                  <a:srgbClr val="FF0000"/>
                </a:solidFill>
              </a:rPr>
              <a:t>proper respect for the scientific uncertainties surrounding industrial and climatological predictions extending up to 2100.</a:t>
            </a:r>
            <a:r>
              <a:rPr lang="en-GB" sz="2000" dirty="0" smtClean="0"/>
              <a:t> The world will shortly have to take </a:t>
            </a:r>
            <a:r>
              <a:rPr lang="en-GB" sz="2000" dirty="0" smtClean="0">
                <a:solidFill>
                  <a:srgbClr val="FF0000"/>
                </a:solidFill>
              </a:rPr>
              <a:t>decisions about the relative </a:t>
            </a:r>
            <a:r>
              <a:rPr lang="en-GB" sz="2000" dirty="0">
                <a:solidFill>
                  <a:srgbClr val="FF0000"/>
                </a:solidFill>
              </a:rPr>
              <a:t>sizes of the nuclear, renewable and CCS components of </a:t>
            </a:r>
            <a:r>
              <a:rPr lang="en-GB" sz="2000" dirty="0" smtClean="0">
                <a:solidFill>
                  <a:srgbClr val="FF0000"/>
                </a:solidFill>
              </a:rPr>
              <a:t>both the </a:t>
            </a:r>
            <a:r>
              <a:rPr lang="en-GB" sz="2000" dirty="0">
                <a:solidFill>
                  <a:srgbClr val="FF0000"/>
                </a:solidFill>
              </a:rPr>
              <a:t>global </a:t>
            </a:r>
            <a:r>
              <a:rPr lang="en-GB" sz="2000" dirty="0" smtClean="0">
                <a:solidFill>
                  <a:srgbClr val="FF0000"/>
                </a:solidFill>
              </a:rPr>
              <a:t>and the various national energy mixes</a:t>
            </a:r>
            <a:r>
              <a:rPr lang="en-GB" sz="2000" dirty="0" smtClean="0"/>
              <a:t>. All </a:t>
            </a:r>
            <a:r>
              <a:rPr lang="en-GB" sz="2000" dirty="0"/>
              <a:t>three components are threatened by potential ‘</a:t>
            </a:r>
            <a:r>
              <a:rPr lang="en-GB" sz="2000" dirty="0">
                <a:solidFill>
                  <a:srgbClr val="FF0000"/>
                </a:solidFill>
              </a:rPr>
              <a:t>show-stoppers</a:t>
            </a:r>
            <a:r>
              <a:rPr lang="en-GB" sz="2000" dirty="0"/>
              <a:t>’ – </a:t>
            </a:r>
            <a:r>
              <a:rPr lang="en-GB" sz="2000" dirty="0" smtClean="0"/>
              <a:t>technical issues </a:t>
            </a:r>
            <a:r>
              <a:rPr lang="en-GB" sz="2000" dirty="0"/>
              <a:t>which might make elements of </a:t>
            </a:r>
            <a:r>
              <a:rPr lang="en-GB" sz="2000" dirty="0" smtClean="0"/>
              <a:t>those policy decisions </a:t>
            </a:r>
            <a:r>
              <a:rPr lang="en-GB" sz="2000" dirty="0"/>
              <a:t>technically or economically non-viable. </a:t>
            </a:r>
            <a:r>
              <a:rPr lang="en-GB" sz="2000" dirty="0" smtClean="0"/>
              <a:t>Even if they are broadly viable, future technical developments may influence their emissions.</a:t>
            </a:r>
          </a:p>
          <a:p>
            <a:r>
              <a:rPr lang="en-GB" sz="2000" dirty="0" smtClean="0"/>
              <a:t>The link between emissions and temperature rise depends on </a:t>
            </a:r>
            <a:r>
              <a:rPr lang="en-GB" sz="2000" dirty="0" smtClean="0">
                <a:solidFill>
                  <a:srgbClr val="FF0000"/>
                </a:solidFill>
              </a:rPr>
              <a:t>Global Climatology, which is still a very inexact science,</a:t>
            </a:r>
            <a:r>
              <a:rPr lang="en-GB" sz="2000" dirty="0" smtClean="0"/>
              <a:t> and its imprecision increases with the duration of its forecast. Nevertheless the direction of the trend is clear, and its magnitude is the best evidence that policy-makers currently have. </a:t>
            </a:r>
            <a:r>
              <a:rPr lang="en-GB" sz="2000" dirty="0" smtClean="0">
                <a:solidFill>
                  <a:srgbClr val="FF0000"/>
                </a:solidFill>
              </a:rPr>
              <a:t>The Global Calculator correctly (and helpfully) emphasises the uncertainties </a:t>
            </a:r>
            <a:r>
              <a:rPr lang="en-GB" sz="2000" dirty="0" smtClean="0"/>
              <a:t>in its predicted temperature rises.</a:t>
            </a:r>
            <a:endParaRPr lang="en-GB" sz="2000" dirty="0"/>
          </a:p>
          <a:p>
            <a:r>
              <a:rPr lang="en-GB" sz="2000" dirty="0" smtClean="0"/>
              <a:t>The connection between the </a:t>
            </a:r>
            <a:r>
              <a:rPr lang="en-GB" sz="2000" dirty="0" smtClean="0">
                <a:solidFill>
                  <a:srgbClr val="FF0000"/>
                </a:solidFill>
              </a:rPr>
              <a:t>global average </a:t>
            </a:r>
            <a:r>
              <a:rPr lang="en-GB" sz="2000" dirty="0" smtClean="0"/>
              <a:t>surface temperature rise, and more </a:t>
            </a:r>
            <a:r>
              <a:rPr lang="en-GB" sz="2000" dirty="0" smtClean="0">
                <a:solidFill>
                  <a:srgbClr val="FF0000"/>
                </a:solidFill>
              </a:rPr>
              <a:t>local events </a:t>
            </a:r>
            <a:r>
              <a:rPr lang="en-GB" sz="2000" dirty="0" smtClean="0"/>
              <a:t>such as hurricanes, polar icecap melting, avalanches, flooding, droughts </a:t>
            </a:r>
            <a:r>
              <a:rPr lang="en-GB" sz="2000" dirty="0" err="1" smtClean="0"/>
              <a:t>etc</a:t>
            </a:r>
            <a:r>
              <a:rPr lang="en-GB" sz="2000" dirty="0" smtClean="0"/>
              <a:t> is still conjectural, but evidence of the connection is becoming stronger.</a:t>
            </a:r>
          </a:p>
          <a:p>
            <a:r>
              <a:rPr lang="en-GB" sz="2000" dirty="0" smtClean="0"/>
              <a:t>Other </a:t>
            </a:r>
            <a:r>
              <a:rPr lang="en-GB" sz="2000" dirty="0" smtClean="0">
                <a:solidFill>
                  <a:srgbClr val="FF0000"/>
                </a:solidFill>
              </a:rPr>
              <a:t>longer-term effects</a:t>
            </a:r>
            <a:r>
              <a:rPr lang="en-GB" sz="2000" dirty="0" smtClean="0"/>
              <a:t>, such as disruption of agriculture, loss of eco-systems and species, mass movements of populations, wars over loss of resources such as water supply and food </a:t>
            </a:r>
            <a:r>
              <a:rPr lang="en-GB" sz="2000" dirty="0" err="1" smtClean="0"/>
              <a:t>etc</a:t>
            </a:r>
            <a:r>
              <a:rPr lang="en-GB" sz="2000" dirty="0" smtClean="0"/>
              <a:t>, </a:t>
            </a:r>
            <a:r>
              <a:rPr lang="en-GB" sz="2000" dirty="0" smtClean="0">
                <a:solidFill>
                  <a:srgbClr val="FF0000"/>
                </a:solidFill>
              </a:rPr>
              <a:t>become progressively more likely as ΔT increases beyond 2 </a:t>
            </a:r>
            <a:r>
              <a:rPr lang="en-GB" sz="2000" baseline="30000" dirty="0" smtClean="0">
                <a:solidFill>
                  <a:srgbClr val="FF0000"/>
                </a:solidFill>
                <a:latin typeface="Calibri" panose="020F0502020204030204" pitchFamily="34" charset="0"/>
              </a:rPr>
              <a:t>0</a:t>
            </a:r>
            <a:r>
              <a:rPr lang="en-GB" sz="2000" dirty="0" smtClean="0">
                <a:solidFill>
                  <a:srgbClr val="FF0000"/>
                </a:solidFill>
              </a:rPr>
              <a:t>C</a:t>
            </a:r>
            <a:r>
              <a:rPr lang="en-GB" sz="2000" dirty="0" smtClean="0"/>
              <a:t>. </a:t>
            </a:r>
            <a:endParaRPr lang="en-GB" sz="2000" dirty="0"/>
          </a:p>
        </p:txBody>
      </p:sp>
    </p:spTree>
    <p:extLst>
      <p:ext uri="{BB962C8B-B14F-4D97-AF65-F5344CB8AC3E}">
        <p14:creationId xmlns:p14="http://schemas.microsoft.com/office/powerpoint/2010/main" val="3077478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576064"/>
          </a:xfrm>
        </p:spPr>
        <p:txBody>
          <a:bodyPr>
            <a:normAutofit fontScale="90000"/>
          </a:bodyPr>
          <a:lstStyle/>
          <a:p>
            <a:r>
              <a:rPr lang="en-GB" sz="3000" b="1" dirty="0" smtClean="0"/>
              <a:t>Exploration of the Global Calculator parameter space I</a:t>
            </a:r>
            <a:endParaRPr lang="en-GB" sz="3000" b="1" dirty="0"/>
          </a:p>
        </p:txBody>
      </p:sp>
      <p:sp>
        <p:nvSpPr>
          <p:cNvPr id="3" name="Content Placeholder 2"/>
          <p:cNvSpPr>
            <a:spLocks noGrp="1"/>
          </p:cNvSpPr>
          <p:nvPr>
            <p:ph idx="1"/>
          </p:nvPr>
        </p:nvSpPr>
        <p:spPr>
          <a:xfrm>
            <a:off x="107504" y="620688"/>
            <a:ext cx="8928992" cy="6237312"/>
          </a:xfrm>
        </p:spPr>
        <p:txBody>
          <a:bodyPr>
            <a:normAutofit fontScale="92500" lnSpcReduction="10000"/>
          </a:bodyPr>
          <a:lstStyle/>
          <a:p>
            <a:r>
              <a:rPr lang="en-GB" sz="1200" dirty="0" smtClean="0"/>
              <a:t>The three ‘representative pathways’ chosen as baselines for our exploration (‘High Nuclear’ (HN), ‘High Renewable’ (HN), and ‘Intermediate’ (</a:t>
            </a:r>
            <a:r>
              <a:rPr lang="en-GB" sz="1200" dirty="0" err="1" smtClean="0"/>
              <a:t>Int</a:t>
            </a:r>
            <a:r>
              <a:rPr lang="en-GB" sz="1200" dirty="0" smtClean="0"/>
              <a:t>)) </a:t>
            </a:r>
            <a:r>
              <a:rPr lang="en-GB" sz="1200" dirty="0"/>
              <a:t>all </a:t>
            </a:r>
            <a:r>
              <a:rPr lang="en-GB" sz="1200" dirty="0" smtClean="0"/>
              <a:t>start </a:t>
            </a:r>
            <a:r>
              <a:rPr lang="en-GB" sz="1200" dirty="0"/>
              <a:t>from the same energy mix in 2011 </a:t>
            </a:r>
            <a:r>
              <a:rPr lang="en-GB" sz="1200" dirty="0" smtClean="0"/>
              <a:t>but have very different ultimate pathways. </a:t>
            </a:r>
            <a:r>
              <a:rPr lang="en-GB" sz="1200" dirty="0" smtClean="0">
                <a:solidFill>
                  <a:srgbClr val="FF0000"/>
                </a:solidFill>
              </a:rPr>
              <a:t>To get energy figures in </a:t>
            </a:r>
            <a:r>
              <a:rPr lang="en-GB" sz="1200" dirty="0" err="1" smtClean="0">
                <a:solidFill>
                  <a:srgbClr val="FF0000"/>
                </a:solidFill>
              </a:rPr>
              <a:t>GWav</a:t>
            </a:r>
            <a:r>
              <a:rPr lang="en-GB" sz="1200" dirty="0" smtClean="0"/>
              <a:t>, multiply EJ/y by 31.7</a:t>
            </a:r>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smtClean="0"/>
          </a:p>
          <a:p>
            <a:endParaRPr lang="en-GB" sz="2000" dirty="0" smtClean="0"/>
          </a:p>
          <a:p>
            <a:endParaRPr lang="en-GB" sz="2000" dirty="0" smtClean="0"/>
          </a:p>
          <a:p>
            <a:endParaRPr lang="en-GB" sz="2000" dirty="0"/>
          </a:p>
          <a:p>
            <a:endParaRPr lang="en-GB" sz="2000" dirty="0" smtClean="0"/>
          </a:p>
          <a:p>
            <a:endParaRPr lang="en-GB" sz="2000" dirty="0" smtClean="0"/>
          </a:p>
          <a:p>
            <a:endParaRPr lang="en-GB" sz="2000" dirty="0"/>
          </a:p>
          <a:p>
            <a:pPr lvl="1"/>
            <a:r>
              <a:rPr lang="en-GB" sz="1300" dirty="0" smtClean="0"/>
              <a:t>HN is moving towards an even higher nuclear component but is constrained by its chosen rate of build</a:t>
            </a:r>
          </a:p>
          <a:p>
            <a:pPr lvl="1"/>
            <a:r>
              <a:rPr lang="en-GB" sz="1300" dirty="0" smtClean="0"/>
              <a:t>HR has no new nuclear build but continues to operate existing nuclear plant</a:t>
            </a:r>
          </a:p>
          <a:p>
            <a:pPr lvl="1"/>
            <a:r>
              <a:rPr lang="en-GB" sz="1300" dirty="0" err="1" smtClean="0"/>
              <a:t>Int</a:t>
            </a:r>
            <a:r>
              <a:rPr lang="en-GB" sz="1300" dirty="0" smtClean="0"/>
              <a:t>  has a relatively slow rate of new nuclear build, but a rather stronger growth in bioenergy</a:t>
            </a:r>
          </a:p>
          <a:p>
            <a:pPr lvl="1"/>
            <a:r>
              <a:rPr lang="en-GB" sz="1300" dirty="0" smtClean="0"/>
              <a:t>All three have broadly similar ‘conventional’ renewable components, constrained by the  intermittency problem</a:t>
            </a:r>
          </a:p>
          <a:p>
            <a:pPr lvl="1"/>
            <a:r>
              <a:rPr lang="en-GB" sz="1300" dirty="0" smtClean="0">
                <a:solidFill>
                  <a:srgbClr val="FF0000"/>
                </a:solidFill>
              </a:rPr>
              <a:t>HN applies CCS to all fossil power, HR has almost none, </a:t>
            </a:r>
            <a:r>
              <a:rPr lang="en-GB" sz="1300" dirty="0" err="1" smtClean="0">
                <a:solidFill>
                  <a:srgbClr val="FF0000"/>
                </a:solidFill>
              </a:rPr>
              <a:t>Int</a:t>
            </a:r>
            <a:r>
              <a:rPr lang="en-GB" sz="1300" dirty="0" smtClean="0">
                <a:solidFill>
                  <a:srgbClr val="FF0000"/>
                </a:solidFill>
              </a:rPr>
              <a:t> applies it to about half fossil fuel by 2050</a:t>
            </a:r>
          </a:p>
          <a:p>
            <a:pPr lvl="1"/>
            <a:r>
              <a:rPr lang="en-GB" sz="1300" dirty="0" smtClean="0">
                <a:solidFill>
                  <a:srgbClr val="FF0000"/>
                </a:solidFill>
              </a:rPr>
              <a:t>Emissions are initially dominated by power generation &amp; other fuel use, but are then closely followed by agriculture, land use etc. By 2050, the move towards a low-carbon economy makes the latter relatively more important.</a:t>
            </a:r>
          </a:p>
          <a:p>
            <a:pPr lvl="1"/>
            <a:r>
              <a:rPr lang="en-GB" sz="1300" dirty="0" smtClean="0">
                <a:solidFill>
                  <a:srgbClr val="FF0000"/>
                </a:solidFill>
              </a:rPr>
              <a:t>Note that emissions from transport, heating </a:t>
            </a:r>
            <a:r>
              <a:rPr lang="en-GB" sz="1300" dirty="0" err="1" smtClean="0">
                <a:solidFill>
                  <a:srgbClr val="FF0000"/>
                </a:solidFill>
              </a:rPr>
              <a:t>etc</a:t>
            </a:r>
            <a:r>
              <a:rPr lang="en-GB" sz="1300" dirty="0" smtClean="0">
                <a:solidFill>
                  <a:srgbClr val="FF0000"/>
                </a:solidFill>
              </a:rPr>
              <a:t> are counted against the primary fuel from which they derive</a:t>
            </a:r>
            <a:r>
              <a:rPr lang="en-GB" sz="1300" dirty="0" smtClean="0"/>
              <a:t>.</a:t>
            </a:r>
          </a:p>
          <a:p>
            <a:pPr lvl="1"/>
            <a:endParaRPr lang="en-GB" sz="1300" dirty="0"/>
          </a:p>
        </p:txBody>
      </p:sp>
      <p:graphicFrame>
        <p:nvGraphicFramePr>
          <p:cNvPr id="6" name="Object 5"/>
          <p:cNvGraphicFramePr>
            <a:graphicFrameLocks noChangeAspect="1"/>
          </p:cNvGraphicFramePr>
          <p:nvPr>
            <p:extLst>
              <p:ext uri="{D42A27DB-BD31-4B8C-83A1-F6EECF244321}">
                <p14:modId xmlns:p14="http://schemas.microsoft.com/office/powerpoint/2010/main" val="2699715848"/>
              </p:ext>
            </p:extLst>
          </p:nvPr>
        </p:nvGraphicFramePr>
        <p:xfrm>
          <a:off x="3957638" y="3241675"/>
          <a:ext cx="1227137" cy="373063"/>
        </p:xfrm>
        <a:graphic>
          <a:graphicData uri="http://schemas.openxmlformats.org/presentationml/2006/ole">
            <mc:AlternateContent xmlns:mc="http://schemas.openxmlformats.org/markup-compatibility/2006">
              <mc:Choice xmlns:v="urn:schemas-microsoft-com:vml" Requires="v">
                <p:oleObj spid="_x0000_s3079" name="Worksheet" r:id="rId4" imgW="1226836" imgH="373464" progId="Excel.Sheet.12">
                  <p:embed/>
                </p:oleObj>
              </mc:Choice>
              <mc:Fallback>
                <p:oleObj name="Worksheet" r:id="rId4" imgW="1226836" imgH="373464" progId="Excel.Sheet.12">
                  <p:embed/>
                  <p:pic>
                    <p:nvPicPr>
                      <p:cNvPr id="0" name=""/>
                      <p:cNvPicPr/>
                      <p:nvPr/>
                    </p:nvPicPr>
                    <p:blipFill>
                      <a:blip r:embed="rId5"/>
                      <a:stretch>
                        <a:fillRect/>
                      </a:stretch>
                    </p:blipFill>
                    <p:spPr>
                      <a:xfrm>
                        <a:off x="3957638" y="3241675"/>
                        <a:ext cx="1227137" cy="373063"/>
                      </a:xfrm>
                      <a:prstGeom prst="rect">
                        <a:avLst/>
                      </a:prstGeom>
                    </p:spPr>
                  </p:pic>
                </p:oleObj>
              </mc:Fallback>
            </mc:AlternateContent>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2023054"/>
              </p:ext>
            </p:extLst>
          </p:nvPr>
        </p:nvGraphicFramePr>
        <p:xfrm>
          <a:off x="323528" y="1052735"/>
          <a:ext cx="8712963" cy="3982641"/>
        </p:xfrm>
        <a:graphic>
          <a:graphicData uri="http://schemas.openxmlformats.org/drawingml/2006/table">
            <a:tbl>
              <a:tblPr>
                <a:tableStyleId>{5C22544A-7EE6-4342-B048-85BDC9FD1C3A}</a:tableStyleId>
              </a:tblPr>
              <a:tblGrid>
                <a:gridCol w="144016"/>
                <a:gridCol w="1410251"/>
                <a:gridCol w="294970"/>
                <a:gridCol w="294970"/>
                <a:gridCol w="294970"/>
                <a:gridCol w="294970"/>
                <a:gridCol w="294970"/>
                <a:gridCol w="294970"/>
                <a:gridCol w="294970"/>
                <a:gridCol w="181520"/>
                <a:gridCol w="294970"/>
                <a:gridCol w="294970"/>
                <a:gridCol w="294970"/>
                <a:gridCol w="294970"/>
                <a:gridCol w="294970"/>
                <a:gridCol w="294970"/>
                <a:gridCol w="294970"/>
                <a:gridCol w="294970"/>
                <a:gridCol w="192866"/>
                <a:gridCol w="294970"/>
                <a:gridCol w="294970"/>
                <a:gridCol w="294970"/>
                <a:gridCol w="294970"/>
                <a:gridCol w="294970"/>
                <a:gridCol w="294970"/>
                <a:gridCol w="294970"/>
                <a:gridCol w="294970"/>
              </a:tblGrid>
              <a:tr h="177601">
                <a:tc>
                  <a:txBody>
                    <a:bodyPr/>
                    <a:lstStyle/>
                    <a:p>
                      <a:pPr algn="l" fontAlgn="b"/>
                      <a:r>
                        <a:rPr lang="en-GB" sz="1500" u="none" strike="noStrike" dirty="0">
                          <a:effectLst/>
                        </a:rPr>
                        <a:t> </a:t>
                      </a:r>
                      <a:endParaRPr lang="en-GB" sz="1500" b="0" i="0" u="none" strike="noStrike" dirty="0">
                        <a:solidFill>
                          <a:srgbClr val="000000"/>
                        </a:solidFill>
                        <a:effectLst/>
                        <a:latin typeface="Arial"/>
                      </a:endParaRPr>
                    </a:p>
                  </a:txBody>
                  <a:tcPr marL="6429" marR="6429" marT="6429" marB="0" anchor="b"/>
                </a:tc>
                <a:tc>
                  <a:txBody>
                    <a:bodyPr/>
                    <a:lstStyle/>
                    <a:p>
                      <a:pPr algn="l" rtl="0" fontAlgn="t"/>
                      <a:r>
                        <a:rPr lang="en-GB" sz="800" b="1" u="none" strike="noStrike" dirty="0">
                          <a:effectLst/>
                        </a:rPr>
                        <a:t>Primary Energy Supply</a:t>
                      </a:r>
                      <a:endParaRPr lang="en-GB" sz="800" b="1" i="0" u="none" strike="noStrike" dirty="0">
                        <a:solidFill>
                          <a:srgbClr val="000000"/>
                        </a:solidFill>
                        <a:effectLst/>
                        <a:latin typeface="Calibri"/>
                      </a:endParaRPr>
                    </a:p>
                  </a:txBody>
                  <a:tcPr marL="6429" marR="6429" marT="6429" marB="0"/>
                </a:tc>
                <a:tc>
                  <a:txBody>
                    <a:bodyPr/>
                    <a:lstStyle/>
                    <a:p>
                      <a:pPr algn="l" fontAlgn="t"/>
                      <a:r>
                        <a:rPr lang="en-GB" sz="800" b="1" u="none" strike="noStrike" dirty="0">
                          <a:effectLst/>
                        </a:rPr>
                        <a:t>EJ/y</a:t>
                      </a:r>
                      <a:endParaRPr lang="en-GB" sz="800" b="1" i="0" u="none" strike="noStrike" dirty="0">
                        <a:solidFill>
                          <a:srgbClr val="000000"/>
                        </a:solidFill>
                        <a:effectLst/>
                        <a:latin typeface="Calibri"/>
                      </a:endParaRPr>
                    </a:p>
                  </a:txBody>
                  <a:tcPr marL="6429" marR="6429" marT="6429" marB="0"/>
                </a:tc>
                <a:tc gridSpan="4">
                  <a:txBody>
                    <a:bodyPr/>
                    <a:lstStyle/>
                    <a:p>
                      <a:pPr algn="l" rtl="0" fontAlgn="t"/>
                      <a:r>
                        <a:rPr lang="en-GB" sz="800" b="1" u="none" strike="noStrike" dirty="0">
                          <a:effectLst/>
                        </a:rPr>
                        <a:t>High Nuclear Baseline</a:t>
                      </a:r>
                      <a:endParaRPr lang="en-GB" sz="800" b="1" i="0" u="none" strike="noStrike" dirty="0">
                        <a:solidFill>
                          <a:srgbClr val="000000"/>
                        </a:solidFill>
                        <a:effectLst/>
                        <a:latin typeface="Calibri"/>
                      </a:endParaRPr>
                    </a:p>
                  </a:txBody>
                  <a:tcPr marL="6429" marR="6429" marT="6429"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t"/>
                      <a:r>
                        <a:rPr lang="en-GB" sz="800" b="1" u="none" strike="noStrike">
                          <a:effectLst/>
                        </a:rPr>
                        <a:t> </a:t>
                      </a:r>
                      <a:endParaRPr lang="en-GB" sz="800" b="1" i="0" u="none" strike="noStrike">
                        <a:solidFill>
                          <a:srgbClr val="000000"/>
                        </a:solidFill>
                        <a:effectLst/>
                        <a:latin typeface="Arial"/>
                      </a:endParaRPr>
                    </a:p>
                  </a:txBody>
                  <a:tcPr marL="6429" marR="6429" marT="6429" marB="0"/>
                </a:tc>
                <a:tc>
                  <a:txBody>
                    <a:bodyPr/>
                    <a:lstStyle/>
                    <a:p>
                      <a:pPr algn="l" fontAlgn="t"/>
                      <a:r>
                        <a:rPr lang="en-GB" sz="800" b="1" u="none" strike="noStrike">
                          <a:effectLst/>
                        </a:rPr>
                        <a:t> </a:t>
                      </a:r>
                      <a:endParaRPr lang="en-GB" sz="800" b="1" i="0" u="none" strike="noStrike">
                        <a:solidFill>
                          <a:srgbClr val="000000"/>
                        </a:solidFill>
                        <a:effectLst/>
                        <a:latin typeface="Arial"/>
                      </a:endParaRPr>
                    </a:p>
                  </a:txBody>
                  <a:tcPr marL="6429" marR="6429" marT="6429" marB="0"/>
                </a:tc>
                <a:tc>
                  <a:txBody>
                    <a:bodyPr/>
                    <a:lstStyle/>
                    <a:p>
                      <a:pPr algn="l" fontAlgn="t"/>
                      <a:r>
                        <a:rPr lang="en-GB" sz="800" b="1" u="none" strike="noStrike">
                          <a:effectLst/>
                        </a:rPr>
                        <a:t> </a:t>
                      </a:r>
                      <a:endParaRPr lang="en-GB" sz="800" b="1" i="0" u="none" strike="noStrike">
                        <a:solidFill>
                          <a:srgbClr val="000000"/>
                        </a:solidFill>
                        <a:effectLst/>
                        <a:latin typeface="Arial"/>
                      </a:endParaRPr>
                    </a:p>
                  </a:txBody>
                  <a:tcPr marL="6429" marR="6429" marT="6429" marB="0"/>
                </a:tc>
                <a:tc>
                  <a:txBody>
                    <a:bodyPr/>
                    <a:lstStyle/>
                    <a:p>
                      <a:pPr algn="l" fontAlgn="t"/>
                      <a:r>
                        <a:rPr lang="en-GB" sz="800" b="1" u="none" strike="noStrike">
                          <a:effectLst/>
                        </a:rPr>
                        <a:t> </a:t>
                      </a:r>
                      <a:endParaRPr lang="en-GB" sz="800" b="1" i="0" u="none" strike="noStrike">
                        <a:solidFill>
                          <a:srgbClr val="000000"/>
                        </a:solidFill>
                        <a:effectLst/>
                        <a:latin typeface="Arial"/>
                      </a:endParaRPr>
                    </a:p>
                  </a:txBody>
                  <a:tcPr marL="6429" marR="6429" marT="6429" marB="0"/>
                </a:tc>
                <a:tc>
                  <a:txBody>
                    <a:bodyPr/>
                    <a:lstStyle/>
                    <a:p>
                      <a:pPr algn="l" fontAlgn="t"/>
                      <a:r>
                        <a:rPr lang="en-GB" sz="800" b="1" u="none" strike="noStrike">
                          <a:effectLst/>
                        </a:rPr>
                        <a:t> </a:t>
                      </a:r>
                      <a:endParaRPr lang="en-GB" sz="800" b="1" i="0" u="none" strike="noStrike">
                        <a:solidFill>
                          <a:srgbClr val="000000"/>
                        </a:solidFill>
                        <a:effectLst/>
                        <a:latin typeface="Arial"/>
                      </a:endParaRPr>
                    </a:p>
                  </a:txBody>
                  <a:tcPr marL="6429" marR="6429" marT="6429" marB="0"/>
                </a:tc>
                <a:tc gridSpan="5">
                  <a:txBody>
                    <a:bodyPr/>
                    <a:lstStyle/>
                    <a:p>
                      <a:pPr algn="l" rtl="0" fontAlgn="t"/>
                      <a:r>
                        <a:rPr lang="en-GB" sz="800" b="1" u="none" strike="noStrike" dirty="0">
                          <a:effectLst/>
                        </a:rPr>
                        <a:t>High Renewables Baseline</a:t>
                      </a:r>
                      <a:endParaRPr lang="en-GB" sz="800" b="1" i="0" u="none" strike="noStrike" dirty="0">
                        <a:solidFill>
                          <a:srgbClr val="000000"/>
                        </a:solidFill>
                        <a:effectLst/>
                        <a:latin typeface="Calibri"/>
                      </a:endParaRPr>
                    </a:p>
                  </a:txBody>
                  <a:tcPr marL="6429" marR="6429" marT="6429"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t"/>
                      <a:r>
                        <a:rPr lang="en-GB" sz="800" b="1" u="none" strike="noStrike">
                          <a:effectLst/>
                        </a:rPr>
                        <a:t> </a:t>
                      </a:r>
                      <a:endParaRPr lang="en-GB" sz="800" b="1" i="0" u="none" strike="noStrike">
                        <a:solidFill>
                          <a:srgbClr val="000000"/>
                        </a:solidFill>
                        <a:effectLst/>
                        <a:latin typeface="Arial"/>
                      </a:endParaRPr>
                    </a:p>
                  </a:txBody>
                  <a:tcPr marL="6429" marR="6429" marT="6429" marB="0"/>
                </a:tc>
                <a:tc>
                  <a:txBody>
                    <a:bodyPr/>
                    <a:lstStyle/>
                    <a:p>
                      <a:pPr algn="l" fontAlgn="t"/>
                      <a:r>
                        <a:rPr lang="en-GB" sz="800" b="1" u="none" strike="noStrike">
                          <a:effectLst/>
                        </a:rPr>
                        <a:t> </a:t>
                      </a:r>
                      <a:endParaRPr lang="en-GB" sz="800" b="1" i="0" u="none" strike="noStrike">
                        <a:solidFill>
                          <a:srgbClr val="000000"/>
                        </a:solidFill>
                        <a:effectLst/>
                        <a:latin typeface="Arial"/>
                      </a:endParaRPr>
                    </a:p>
                  </a:txBody>
                  <a:tcPr marL="6429" marR="6429" marT="6429" marB="0"/>
                </a:tc>
                <a:tc>
                  <a:txBody>
                    <a:bodyPr/>
                    <a:lstStyle/>
                    <a:p>
                      <a:pPr algn="l" fontAlgn="t"/>
                      <a:r>
                        <a:rPr lang="en-GB" sz="800" b="1" u="none" strike="noStrike">
                          <a:effectLst/>
                        </a:rPr>
                        <a:t> </a:t>
                      </a:r>
                      <a:endParaRPr lang="en-GB" sz="800" b="1" i="0" u="none" strike="noStrike">
                        <a:solidFill>
                          <a:srgbClr val="000000"/>
                        </a:solidFill>
                        <a:effectLst/>
                        <a:latin typeface="Arial"/>
                      </a:endParaRPr>
                    </a:p>
                  </a:txBody>
                  <a:tcPr marL="6429" marR="6429" marT="6429" marB="0"/>
                </a:tc>
                <a:tc>
                  <a:txBody>
                    <a:bodyPr/>
                    <a:lstStyle/>
                    <a:p>
                      <a:pPr algn="l" fontAlgn="t"/>
                      <a:r>
                        <a:rPr lang="en-GB" sz="800" b="1" u="none" strike="noStrike">
                          <a:effectLst/>
                        </a:rPr>
                        <a:t> </a:t>
                      </a:r>
                      <a:endParaRPr lang="en-GB" sz="800" b="1" i="0" u="none" strike="noStrike">
                        <a:solidFill>
                          <a:srgbClr val="000000"/>
                        </a:solidFill>
                        <a:effectLst/>
                        <a:latin typeface="Arial"/>
                      </a:endParaRPr>
                    </a:p>
                  </a:txBody>
                  <a:tcPr marL="6429" marR="6429" marT="6429" marB="0"/>
                </a:tc>
                <a:tc gridSpan="4">
                  <a:txBody>
                    <a:bodyPr/>
                    <a:lstStyle/>
                    <a:p>
                      <a:pPr algn="l" rtl="0" fontAlgn="t"/>
                      <a:r>
                        <a:rPr lang="en-GB" sz="800" b="1" u="none" strike="noStrike" dirty="0">
                          <a:effectLst/>
                        </a:rPr>
                        <a:t>Intermediate Baseline</a:t>
                      </a:r>
                      <a:endParaRPr lang="en-GB" sz="800" b="1" i="0" u="none" strike="noStrike" dirty="0">
                        <a:solidFill>
                          <a:srgbClr val="000000"/>
                        </a:solidFill>
                        <a:effectLst/>
                        <a:latin typeface="Calibri"/>
                      </a:endParaRPr>
                    </a:p>
                  </a:txBody>
                  <a:tcPr marL="6429" marR="6429" marT="6429"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r>
              <a:tr h="252645">
                <a:tc>
                  <a:txBody>
                    <a:bodyPr/>
                    <a:lstStyle/>
                    <a:p>
                      <a:pPr algn="l" fontAlgn="t"/>
                      <a:r>
                        <a:rPr lang="en-GB" sz="1500" u="none" strike="noStrike">
                          <a:effectLst/>
                        </a:rPr>
                        <a:t> </a:t>
                      </a:r>
                      <a:endParaRPr lang="en-GB" sz="1500" b="0" i="0" u="none" strike="noStrike">
                        <a:solidFill>
                          <a:srgbClr val="000000"/>
                        </a:solidFill>
                        <a:effectLst/>
                        <a:latin typeface="Arial"/>
                      </a:endParaRPr>
                    </a:p>
                  </a:txBody>
                  <a:tcPr marL="6429" marR="6429" marT="6429" marB="0"/>
                </a:tc>
                <a:tc>
                  <a:txBody>
                    <a:bodyPr/>
                    <a:lstStyle/>
                    <a:p>
                      <a:pPr algn="r" rtl="0" fontAlgn="t"/>
                      <a:r>
                        <a:rPr lang="en-GB" sz="800" b="1" u="none" strike="noStrike" dirty="0">
                          <a:effectLst/>
                        </a:rPr>
                        <a:t>Date</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dirty="0">
                          <a:effectLst/>
                        </a:rPr>
                        <a:t>2020</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dirty="0">
                          <a:effectLst/>
                        </a:rPr>
                        <a:t>2025</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a:effectLst/>
                        </a:rPr>
                        <a:t>2030</a:t>
                      </a:r>
                      <a:endParaRPr lang="en-GB" sz="800" b="1" i="0" u="none" strike="noStrike">
                        <a:solidFill>
                          <a:srgbClr val="000000"/>
                        </a:solidFill>
                        <a:effectLst/>
                        <a:latin typeface="Calibri"/>
                      </a:endParaRPr>
                    </a:p>
                  </a:txBody>
                  <a:tcPr marL="6429" marR="6429" marT="6429" marB="0"/>
                </a:tc>
                <a:tc>
                  <a:txBody>
                    <a:bodyPr/>
                    <a:lstStyle/>
                    <a:p>
                      <a:pPr algn="r" rtl="0" fontAlgn="t"/>
                      <a:r>
                        <a:rPr lang="en-GB" sz="800" b="1" u="none" strike="noStrike" dirty="0">
                          <a:effectLst/>
                        </a:rPr>
                        <a:t>2035</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dirty="0">
                          <a:effectLst/>
                        </a:rPr>
                        <a:t>2040</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dirty="0">
                          <a:effectLst/>
                        </a:rPr>
                        <a:t>2045</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dirty="0">
                          <a:effectLst/>
                        </a:rPr>
                        <a:t>2050</a:t>
                      </a:r>
                      <a:endParaRPr lang="en-GB" sz="800" b="1" i="0" u="none" strike="noStrike" dirty="0">
                        <a:solidFill>
                          <a:srgbClr val="000000"/>
                        </a:solidFill>
                        <a:effectLst/>
                        <a:latin typeface="Calibri"/>
                      </a:endParaRPr>
                    </a:p>
                  </a:txBody>
                  <a:tcPr marL="6429" marR="6429" marT="6429" marB="0"/>
                </a:tc>
                <a:tc>
                  <a:txBody>
                    <a:bodyPr/>
                    <a:lstStyle/>
                    <a:p>
                      <a:pPr algn="l" fontAlgn="t"/>
                      <a:r>
                        <a:rPr lang="en-GB" sz="800" b="1" u="none" strike="noStrike" dirty="0">
                          <a:effectLst/>
                        </a:rPr>
                        <a:t> </a:t>
                      </a:r>
                      <a:endParaRPr lang="en-GB" sz="800" b="1" i="0" u="none" strike="noStrike" dirty="0">
                        <a:solidFill>
                          <a:srgbClr val="000000"/>
                        </a:solidFill>
                        <a:effectLst/>
                        <a:latin typeface="Arial"/>
                      </a:endParaRPr>
                    </a:p>
                  </a:txBody>
                  <a:tcPr marL="6429" marR="6429" marT="6429" marB="0"/>
                </a:tc>
                <a:tc>
                  <a:txBody>
                    <a:bodyPr/>
                    <a:lstStyle/>
                    <a:p>
                      <a:pPr algn="r" rtl="0" fontAlgn="t"/>
                      <a:r>
                        <a:rPr lang="en-GB" sz="800" b="1" u="none" strike="noStrike" dirty="0">
                          <a:effectLst/>
                        </a:rPr>
                        <a:t>2015</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a:effectLst/>
                        </a:rPr>
                        <a:t>2020</a:t>
                      </a:r>
                      <a:endParaRPr lang="en-GB" sz="800" b="1" i="0" u="none" strike="noStrike">
                        <a:solidFill>
                          <a:srgbClr val="000000"/>
                        </a:solidFill>
                        <a:effectLst/>
                        <a:latin typeface="Calibri"/>
                      </a:endParaRPr>
                    </a:p>
                  </a:txBody>
                  <a:tcPr marL="6429" marR="6429" marT="6429" marB="0"/>
                </a:tc>
                <a:tc>
                  <a:txBody>
                    <a:bodyPr/>
                    <a:lstStyle/>
                    <a:p>
                      <a:pPr algn="r" rtl="0" fontAlgn="t"/>
                      <a:r>
                        <a:rPr lang="en-GB" sz="800" b="1" u="none" strike="noStrike" dirty="0">
                          <a:effectLst/>
                        </a:rPr>
                        <a:t>2025</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a:effectLst/>
                        </a:rPr>
                        <a:t>2030</a:t>
                      </a:r>
                      <a:endParaRPr lang="en-GB" sz="800" b="1" i="0" u="none" strike="noStrike">
                        <a:solidFill>
                          <a:srgbClr val="000000"/>
                        </a:solidFill>
                        <a:effectLst/>
                        <a:latin typeface="Calibri"/>
                      </a:endParaRPr>
                    </a:p>
                  </a:txBody>
                  <a:tcPr marL="6429" marR="6429" marT="6429" marB="0"/>
                </a:tc>
                <a:tc>
                  <a:txBody>
                    <a:bodyPr/>
                    <a:lstStyle/>
                    <a:p>
                      <a:pPr algn="r" rtl="0" fontAlgn="t"/>
                      <a:r>
                        <a:rPr lang="en-GB" sz="800" b="1" u="none" strike="noStrike">
                          <a:effectLst/>
                        </a:rPr>
                        <a:t>2035</a:t>
                      </a:r>
                      <a:endParaRPr lang="en-GB" sz="800" b="1" i="0" u="none" strike="noStrike">
                        <a:solidFill>
                          <a:srgbClr val="000000"/>
                        </a:solidFill>
                        <a:effectLst/>
                        <a:latin typeface="Calibri"/>
                      </a:endParaRPr>
                    </a:p>
                  </a:txBody>
                  <a:tcPr marL="6429" marR="6429" marT="6429" marB="0"/>
                </a:tc>
                <a:tc>
                  <a:txBody>
                    <a:bodyPr/>
                    <a:lstStyle/>
                    <a:p>
                      <a:pPr algn="r" rtl="0" fontAlgn="t"/>
                      <a:r>
                        <a:rPr lang="en-GB" sz="800" b="1" u="none" strike="noStrike">
                          <a:effectLst/>
                        </a:rPr>
                        <a:t>2040</a:t>
                      </a:r>
                      <a:endParaRPr lang="en-GB" sz="800" b="1" i="0" u="none" strike="noStrike">
                        <a:solidFill>
                          <a:srgbClr val="000000"/>
                        </a:solidFill>
                        <a:effectLst/>
                        <a:latin typeface="Calibri"/>
                      </a:endParaRPr>
                    </a:p>
                  </a:txBody>
                  <a:tcPr marL="6429" marR="6429" marT="6429" marB="0"/>
                </a:tc>
                <a:tc>
                  <a:txBody>
                    <a:bodyPr/>
                    <a:lstStyle/>
                    <a:p>
                      <a:pPr algn="r" rtl="0" fontAlgn="t"/>
                      <a:r>
                        <a:rPr lang="en-GB" sz="800" b="1" u="none" strike="noStrike" dirty="0">
                          <a:effectLst/>
                        </a:rPr>
                        <a:t>2045</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dirty="0">
                          <a:effectLst/>
                        </a:rPr>
                        <a:t>2050</a:t>
                      </a:r>
                      <a:endParaRPr lang="en-GB" sz="800" b="1" i="0" u="none" strike="noStrike" dirty="0">
                        <a:solidFill>
                          <a:srgbClr val="000000"/>
                        </a:solidFill>
                        <a:effectLst/>
                        <a:latin typeface="Calibri"/>
                      </a:endParaRPr>
                    </a:p>
                  </a:txBody>
                  <a:tcPr marL="6429" marR="6429" marT="6429" marB="0"/>
                </a:tc>
                <a:tc>
                  <a:txBody>
                    <a:bodyPr/>
                    <a:lstStyle/>
                    <a:p>
                      <a:pPr algn="l" fontAlgn="t"/>
                      <a:r>
                        <a:rPr lang="en-GB" sz="800" b="1" u="none" strike="noStrike" dirty="0">
                          <a:effectLst/>
                        </a:rPr>
                        <a:t> </a:t>
                      </a:r>
                      <a:endParaRPr lang="en-GB" sz="800" b="1" i="0" u="none" strike="noStrike" dirty="0">
                        <a:solidFill>
                          <a:srgbClr val="000000"/>
                        </a:solidFill>
                        <a:effectLst/>
                        <a:latin typeface="Arial"/>
                      </a:endParaRPr>
                    </a:p>
                  </a:txBody>
                  <a:tcPr marL="6429" marR="6429" marT="6429" marB="0"/>
                </a:tc>
                <a:tc>
                  <a:txBody>
                    <a:bodyPr/>
                    <a:lstStyle/>
                    <a:p>
                      <a:pPr algn="r" rtl="0" fontAlgn="t"/>
                      <a:r>
                        <a:rPr lang="en-GB" sz="800" b="1" u="none" strike="noStrike">
                          <a:effectLst/>
                        </a:rPr>
                        <a:t>2015</a:t>
                      </a:r>
                      <a:endParaRPr lang="en-GB" sz="800" b="1" i="0" u="none" strike="noStrike">
                        <a:solidFill>
                          <a:srgbClr val="000000"/>
                        </a:solidFill>
                        <a:effectLst/>
                        <a:latin typeface="Calibri"/>
                      </a:endParaRPr>
                    </a:p>
                  </a:txBody>
                  <a:tcPr marL="6429" marR="6429" marT="6429" marB="0"/>
                </a:tc>
                <a:tc>
                  <a:txBody>
                    <a:bodyPr/>
                    <a:lstStyle/>
                    <a:p>
                      <a:pPr algn="r" rtl="0" fontAlgn="t"/>
                      <a:r>
                        <a:rPr lang="en-GB" sz="800" b="1" u="none" strike="noStrike" dirty="0">
                          <a:effectLst/>
                        </a:rPr>
                        <a:t>2020</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dirty="0">
                          <a:effectLst/>
                        </a:rPr>
                        <a:t>2025</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dirty="0">
                          <a:effectLst/>
                        </a:rPr>
                        <a:t>2030</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dirty="0">
                          <a:effectLst/>
                        </a:rPr>
                        <a:t>2035</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dirty="0">
                          <a:effectLst/>
                        </a:rPr>
                        <a:t>2040</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dirty="0">
                          <a:effectLst/>
                        </a:rPr>
                        <a:t>2045</a:t>
                      </a:r>
                      <a:endParaRPr lang="en-GB" sz="800" b="1" i="0" u="none" strike="noStrike" dirty="0">
                        <a:solidFill>
                          <a:srgbClr val="000000"/>
                        </a:solidFill>
                        <a:effectLst/>
                        <a:latin typeface="Calibri"/>
                      </a:endParaRPr>
                    </a:p>
                  </a:txBody>
                  <a:tcPr marL="6429" marR="6429" marT="6429" marB="0"/>
                </a:tc>
                <a:tc>
                  <a:txBody>
                    <a:bodyPr/>
                    <a:lstStyle/>
                    <a:p>
                      <a:pPr algn="r" rtl="0" fontAlgn="t"/>
                      <a:r>
                        <a:rPr lang="en-GB" sz="800" b="1" u="none" strike="noStrike" dirty="0">
                          <a:effectLst/>
                        </a:rPr>
                        <a:t>2050</a:t>
                      </a:r>
                      <a:endParaRPr lang="en-GB" sz="800" b="1" i="0" u="none" strike="noStrike" dirty="0">
                        <a:solidFill>
                          <a:srgbClr val="000000"/>
                        </a:solidFill>
                        <a:effectLst/>
                        <a:latin typeface="Calibri"/>
                      </a:endParaRPr>
                    </a:p>
                  </a:txBody>
                  <a:tcPr marL="6429" marR="6429" marT="6429" marB="0"/>
                </a:tc>
              </a:tr>
              <a:tr h="252645">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c>
                  <a:txBody>
                    <a:bodyPr/>
                    <a:lstStyle/>
                    <a:p>
                      <a:pPr algn="l" rtl="0" fontAlgn="b"/>
                      <a:r>
                        <a:rPr lang="en-GB" sz="800" u="none" strike="noStrike" dirty="0">
                          <a:effectLst/>
                        </a:rPr>
                        <a:t>Nuclear fission</a:t>
                      </a:r>
                      <a:endParaRPr lang="en-GB" sz="800" b="0" i="0" u="none" strike="noStrike" dirty="0">
                        <a:solidFill>
                          <a:srgbClr val="000000"/>
                        </a:solidFill>
                        <a:effectLst/>
                        <a:latin typeface="Calibri"/>
                      </a:endParaRPr>
                    </a:p>
                  </a:txBody>
                  <a:tcPr marL="6429" marR="6429" marT="6429" marB="0" anchor="b"/>
                </a:tc>
                <a:tc>
                  <a:txBody>
                    <a:bodyPr/>
                    <a:lstStyle/>
                    <a:p>
                      <a:pPr algn="r" rtl="0" fontAlgn="b"/>
                      <a:r>
                        <a:rPr lang="en-GB" sz="800" u="none" strike="noStrike" dirty="0">
                          <a:effectLst/>
                        </a:rPr>
                        <a:t>38</a:t>
                      </a:r>
                      <a:endParaRPr lang="en-GB" sz="800" b="0" i="0" u="none" strike="noStrike" dirty="0">
                        <a:solidFill>
                          <a:srgbClr val="000000"/>
                        </a:solidFill>
                        <a:effectLst/>
                        <a:latin typeface="Calibri"/>
                      </a:endParaRPr>
                    </a:p>
                  </a:txBody>
                  <a:tcPr marL="6429" marR="6429" marT="6429" marB="0" anchor="b"/>
                </a:tc>
                <a:tc>
                  <a:txBody>
                    <a:bodyPr/>
                    <a:lstStyle/>
                    <a:p>
                      <a:pPr algn="r" rtl="0" fontAlgn="b"/>
                      <a:r>
                        <a:rPr lang="en-GB" sz="800" u="none" strike="noStrike" dirty="0">
                          <a:effectLst/>
                        </a:rPr>
                        <a:t>48</a:t>
                      </a:r>
                      <a:endParaRPr lang="en-GB" sz="800" b="0" i="0" u="none" strike="noStrike" dirty="0">
                        <a:solidFill>
                          <a:srgbClr val="000000"/>
                        </a:solidFill>
                        <a:effectLst/>
                        <a:latin typeface="Calibri"/>
                      </a:endParaRPr>
                    </a:p>
                  </a:txBody>
                  <a:tcPr marL="6429" marR="6429" marT="6429" marB="0" anchor="b"/>
                </a:tc>
                <a:tc>
                  <a:txBody>
                    <a:bodyPr/>
                    <a:lstStyle/>
                    <a:p>
                      <a:pPr algn="r" rtl="0" fontAlgn="b"/>
                      <a:r>
                        <a:rPr lang="en-GB" sz="800" u="none" strike="noStrike">
                          <a:effectLst/>
                        </a:rPr>
                        <a:t>58</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75</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90</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109</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dirty="0">
                          <a:solidFill>
                            <a:srgbClr val="FF0000"/>
                          </a:solidFill>
                          <a:effectLst/>
                        </a:rPr>
                        <a:t>131</a:t>
                      </a:r>
                      <a:endParaRPr lang="en-GB" sz="800" b="0" i="0" u="none" strike="noStrike" dirty="0">
                        <a:solidFill>
                          <a:srgbClr val="FF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a:effectLst/>
                        </a:rPr>
                        <a:t>30</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30</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27</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30</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27</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27</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dirty="0">
                          <a:solidFill>
                            <a:srgbClr val="FF0000"/>
                          </a:solidFill>
                          <a:effectLst/>
                        </a:rPr>
                        <a:t>26</a:t>
                      </a:r>
                      <a:endParaRPr lang="en-GB" sz="800" b="0" i="0" u="none" strike="noStrike" dirty="0">
                        <a:solidFill>
                          <a:srgbClr val="FF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a:effectLst/>
                        </a:rPr>
                        <a:t>30</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33</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36</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38</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42</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44</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47</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dirty="0">
                          <a:solidFill>
                            <a:srgbClr val="FF0000"/>
                          </a:solidFill>
                          <a:effectLst/>
                        </a:rPr>
                        <a:t>49</a:t>
                      </a:r>
                      <a:endParaRPr lang="en-GB" sz="800" b="0" i="0" u="none" strike="noStrike" dirty="0">
                        <a:solidFill>
                          <a:srgbClr val="FF0000"/>
                        </a:solidFill>
                        <a:effectLst/>
                        <a:latin typeface="Calibri"/>
                      </a:endParaRPr>
                    </a:p>
                  </a:txBody>
                  <a:tcPr marL="6429" marR="6429" marT="6429" marB="0" anchor="b"/>
                </a:tc>
              </a:tr>
              <a:tr h="252645">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c>
                  <a:txBody>
                    <a:bodyPr/>
                    <a:lstStyle/>
                    <a:p>
                      <a:pPr algn="l" rtl="0" fontAlgn="t"/>
                      <a:r>
                        <a:rPr lang="en-GB" sz="800" u="none" strike="noStrike">
                          <a:effectLst/>
                        </a:rPr>
                        <a:t>Solar, wind, wave, tide</a:t>
                      </a:r>
                      <a:endParaRPr lang="en-GB" sz="800" b="0" i="0" u="none" strike="noStrike">
                        <a:solidFill>
                          <a:srgbClr val="000000"/>
                        </a:solidFill>
                        <a:effectLst/>
                        <a:latin typeface="Calibri"/>
                      </a:endParaRPr>
                    </a:p>
                  </a:txBody>
                  <a:tcPr marL="6429" marR="6429" marT="6429" marB="0"/>
                </a:tc>
                <a:tc>
                  <a:txBody>
                    <a:bodyPr/>
                    <a:lstStyle/>
                    <a:p>
                      <a:pPr algn="r" rtl="0" fontAlgn="b"/>
                      <a:r>
                        <a:rPr lang="en-GB" sz="800" u="none" strike="noStrike">
                          <a:effectLst/>
                        </a:rPr>
                        <a:t>9</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14</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28</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60</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91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117</a:t>
                      </a:r>
                      <a:endParaRPr lang="en-GB" sz="800" b="0" i="0" u="none" strike="noStrike">
                        <a:solidFill>
                          <a:srgbClr val="00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a:effectLst/>
                        </a:rPr>
                        <a:t>3</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7</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11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19</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26</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38</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58</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74</a:t>
                      </a:r>
                      <a:endParaRPr lang="en-GB" sz="800" b="0" i="0" u="none" strike="noStrike">
                        <a:solidFill>
                          <a:srgbClr val="00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a:effectLst/>
                        </a:rPr>
                        <a:t>3</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8</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14</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26</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38</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57</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88</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112</a:t>
                      </a:r>
                      <a:endParaRPr lang="en-GB" sz="800" b="0" i="0" u="none" strike="noStrike">
                        <a:solidFill>
                          <a:srgbClr val="000000"/>
                        </a:solidFill>
                        <a:effectLst/>
                        <a:latin typeface="Calibri"/>
                      </a:endParaRPr>
                    </a:p>
                  </a:txBody>
                  <a:tcPr marL="6429" marR="6429" marT="6429" marB="0" anchor="b"/>
                </a:tc>
              </a:tr>
              <a:tr h="252645">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c>
                  <a:txBody>
                    <a:bodyPr/>
                    <a:lstStyle/>
                    <a:p>
                      <a:pPr algn="l" rtl="0" fontAlgn="b"/>
                      <a:r>
                        <a:rPr lang="en-GB" sz="800" u="none" strike="noStrike">
                          <a:effectLst/>
                        </a:rPr>
                        <a:t>Geothermal,hydro,heat</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34</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40</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50</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58</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71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81</a:t>
                      </a:r>
                      <a:endParaRPr lang="en-GB" sz="800" b="0" i="0" u="none" strike="noStrike">
                        <a:solidFill>
                          <a:srgbClr val="00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a:effectLst/>
                        </a:rPr>
                        <a:t>27</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35</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61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76</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86</a:t>
                      </a:r>
                      <a:endParaRPr lang="en-GB" sz="800" b="0" i="0" u="none" strike="noStrike">
                        <a:solidFill>
                          <a:srgbClr val="00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a:effectLst/>
                        </a:rPr>
                        <a:t>27</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35</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59</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72</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82</a:t>
                      </a:r>
                      <a:endParaRPr lang="en-GB" sz="800" b="0" i="0" u="none" strike="noStrike">
                        <a:solidFill>
                          <a:srgbClr val="000000"/>
                        </a:solidFill>
                        <a:effectLst/>
                        <a:latin typeface="Calibri"/>
                      </a:endParaRPr>
                    </a:p>
                  </a:txBody>
                  <a:tcPr marL="6429" marR="6429" marT="6429" marB="0" anchor="b"/>
                </a:tc>
              </a:tr>
              <a:tr h="252645">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c>
                  <a:txBody>
                    <a:bodyPr/>
                    <a:lstStyle/>
                    <a:p>
                      <a:pPr algn="l" rtl="0" fontAlgn="b"/>
                      <a:r>
                        <a:rPr lang="en-GB" sz="800" u="none" strike="noStrike">
                          <a:effectLst/>
                        </a:rPr>
                        <a:t>Bioenergy and waste</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56</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58</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63</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66</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67</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71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72</a:t>
                      </a:r>
                      <a:endParaRPr lang="en-GB" sz="800" b="0" i="0" u="none" strike="noStrike">
                        <a:solidFill>
                          <a:srgbClr val="00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a:effectLst/>
                        </a:rPr>
                        <a:t>55</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54</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52</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52</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52</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55</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60</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67</a:t>
                      </a:r>
                      <a:endParaRPr lang="en-GB" sz="800" b="0" i="0" u="none" strike="noStrike">
                        <a:solidFill>
                          <a:srgbClr val="00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a:effectLst/>
                        </a:rPr>
                        <a:t>55</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55</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56</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59</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65</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75</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87</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102</a:t>
                      </a:r>
                      <a:endParaRPr lang="en-GB" sz="800" b="0" i="0" u="none" strike="noStrike">
                        <a:solidFill>
                          <a:srgbClr val="000000"/>
                        </a:solidFill>
                        <a:effectLst/>
                        <a:latin typeface="Calibri"/>
                      </a:endParaRPr>
                    </a:p>
                  </a:txBody>
                  <a:tcPr marL="6429" marR="6429" marT="6429" marB="0" anchor="b"/>
                </a:tc>
              </a:tr>
              <a:tr h="252645">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c>
                  <a:txBody>
                    <a:bodyPr/>
                    <a:lstStyle/>
                    <a:p>
                      <a:pPr algn="l" rtl="0" fontAlgn="b"/>
                      <a:r>
                        <a:rPr lang="en-GB" sz="800" u="none" strike="noStrike">
                          <a:effectLst/>
                        </a:rPr>
                        <a:t>Coal,oil,gas, peat</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484</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477</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448</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406</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361</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292</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241</a:t>
                      </a:r>
                      <a:endParaRPr lang="en-GB" sz="800" b="0" i="0" u="none" strike="noStrike">
                        <a:solidFill>
                          <a:srgbClr val="00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a:effectLst/>
                        </a:rPr>
                        <a:t>473</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449</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432</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399</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353</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305</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236</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186</a:t>
                      </a:r>
                      <a:endParaRPr lang="en-GB" sz="800" b="0" i="0" u="none" strike="noStrike">
                        <a:solidFill>
                          <a:srgbClr val="00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a:effectLst/>
                        </a:rPr>
                        <a:t>473</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482</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485</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466</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432</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390</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327</a:t>
                      </a:r>
                      <a:endParaRPr lang="en-GB" sz="800" b="0"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275</a:t>
                      </a:r>
                      <a:endParaRPr lang="en-GB" sz="800" b="0" i="0" u="none" strike="noStrike">
                        <a:solidFill>
                          <a:srgbClr val="000000"/>
                        </a:solidFill>
                        <a:effectLst/>
                        <a:latin typeface="Calibri"/>
                      </a:endParaRPr>
                    </a:p>
                  </a:txBody>
                  <a:tcPr marL="6429" marR="6429" marT="6429" marB="0" anchor="b"/>
                </a:tc>
              </a:tr>
              <a:tr h="252645">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c>
                  <a:txBody>
                    <a:bodyPr/>
                    <a:lstStyle/>
                    <a:p>
                      <a:pPr algn="r" rtl="0" fontAlgn="b"/>
                      <a:r>
                        <a:rPr lang="en-GB" sz="800" b="1" u="none" strike="noStrike" dirty="0">
                          <a:effectLst/>
                        </a:rPr>
                        <a:t>Total</a:t>
                      </a:r>
                      <a:endParaRPr lang="en-GB" sz="800" b="1" i="0" u="none" strike="noStrike" dirty="0">
                        <a:solidFill>
                          <a:srgbClr val="000000"/>
                        </a:solidFill>
                        <a:effectLst/>
                        <a:latin typeface="Calibri"/>
                      </a:endParaRPr>
                    </a:p>
                  </a:txBody>
                  <a:tcPr marL="6429" marR="6429" marT="6429" marB="0" anchor="b"/>
                </a:tc>
                <a:tc>
                  <a:txBody>
                    <a:bodyPr/>
                    <a:lstStyle/>
                    <a:p>
                      <a:pPr algn="r" rtl="0" fontAlgn="b"/>
                      <a:r>
                        <a:rPr lang="en-GB" sz="800" b="1" u="none" strike="noStrike">
                          <a:effectLst/>
                        </a:rPr>
                        <a:t>617</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a:effectLst/>
                        </a:rPr>
                        <a:t>633</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a:effectLst/>
                        </a:rPr>
                        <a:t>637</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a:effectLst/>
                        </a:rPr>
                        <a:t>637</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a:effectLst/>
                        </a:rPr>
                        <a:t>636</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a:effectLst/>
                        </a:rPr>
                        <a:t>634</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dirty="0">
                          <a:solidFill>
                            <a:srgbClr val="FF0000"/>
                          </a:solidFill>
                          <a:effectLst/>
                        </a:rPr>
                        <a:t>642</a:t>
                      </a:r>
                      <a:endParaRPr lang="en-GB" sz="800" b="1" i="0" u="none" strike="noStrike" dirty="0">
                        <a:solidFill>
                          <a:srgbClr val="FF0000"/>
                        </a:solidFill>
                        <a:effectLst/>
                        <a:latin typeface="Calibri"/>
                      </a:endParaRPr>
                    </a:p>
                  </a:txBody>
                  <a:tcPr marL="6429" marR="6429" marT="6429" marB="0" anchor="b"/>
                </a:tc>
                <a:tc>
                  <a:txBody>
                    <a:bodyPr/>
                    <a:lstStyle/>
                    <a:p>
                      <a:pPr algn="l" fontAlgn="b"/>
                      <a:r>
                        <a:rPr lang="en-GB" sz="800" b="1" u="none" strike="noStrike">
                          <a:effectLst/>
                        </a:rPr>
                        <a:t> </a:t>
                      </a:r>
                      <a:endParaRPr lang="en-GB" sz="800" b="1" i="0" u="none" strike="noStrike">
                        <a:solidFill>
                          <a:srgbClr val="000000"/>
                        </a:solidFill>
                        <a:effectLst/>
                        <a:latin typeface="Arial"/>
                      </a:endParaRPr>
                    </a:p>
                  </a:txBody>
                  <a:tcPr marL="6429" marR="6429" marT="6429" marB="0" anchor="b"/>
                </a:tc>
                <a:tc>
                  <a:txBody>
                    <a:bodyPr/>
                    <a:lstStyle/>
                    <a:p>
                      <a:pPr algn="r" rtl="0" fontAlgn="b"/>
                      <a:r>
                        <a:rPr lang="en-GB" sz="800" b="1" u="none" strike="noStrike">
                          <a:effectLst/>
                        </a:rPr>
                        <a:t>589</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a:effectLst/>
                        </a:rPr>
                        <a:t>572</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a:effectLst/>
                        </a:rPr>
                        <a:t>560</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a:effectLst/>
                        </a:rPr>
                        <a:t>537</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a:effectLst/>
                        </a:rPr>
                        <a:t>511</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a:effectLst/>
                        </a:rPr>
                        <a:t>486</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a:effectLst/>
                        </a:rPr>
                        <a:t>456</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dirty="0">
                          <a:solidFill>
                            <a:srgbClr val="FF0000"/>
                          </a:solidFill>
                          <a:effectLst/>
                        </a:rPr>
                        <a:t>440</a:t>
                      </a:r>
                      <a:endParaRPr lang="en-GB" sz="800" b="1" i="0" u="none" strike="noStrike" dirty="0">
                        <a:solidFill>
                          <a:srgbClr val="FF0000"/>
                        </a:solidFill>
                        <a:effectLst/>
                        <a:latin typeface="Calibri"/>
                      </a:endParaRPr>
                    </a:p>
                  </a:txBody>
                  <a:tcPr marL="6429" marR="6429" marT="6429" marB="0" anchor="b"/>
                </a:tc>
                <a:tc>
                  <a:txBody>
                    <a:bodyPr/>
                    <a:lstStyle/>
                    <a:p>
                      <a:pPr algn="l" fontAlgn="b"/>
                      <a:r>
                        <a:rPr lang="en-GB" sz="800" b="1" u="none" strike="noStrike" dirty="0">
                          <a:solidFill>
                            <a:srgbClr val="FF0000"/>
                          </a:solidFill>
                          <a:effectLst/>
                        </a:rPr>
                        <a:t> </a:t>
                      </a:r>
                      <a:endParaRPr lang="en-GB" sz="800" b="1" i="0" u="none" strike="noStrike" dirty="0">
                        <a:solidFill>
                          <a:srgbClr val="FF0000"/>
                        </a:solidFill>
                        <a:effectLst/>
                        <a:latin typeface="Arial"/>
                      </a:endParaRPr>
                    </a:p>
                  </a:txBody>
                  <a:tcPr marL="6429" marR="6429" marT="6429" marB="0" anchor="b"/>
                </a:tc>
                <a:tc>
                  <a:txBody>
                    <a:bodyPr/>
                    <a:lstStyle/>
                    <a:p>
                      <a:pPr algn="r" rtl="0" fontAlgn="b"/>
                      <a:r>
                        <a:rPr lang="en-GB" sz="800" b="1" u="none" strike="noStrike">
                          <a:effectLst/>
                        </a:rPr>
                        <a:t>588</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dirty="0">
                          <a:effectLst/>
                        </a:rPr>
                        <a:t>610</a:t>
                      </a:r>
                      <a:endParaRPr lang="en-GB" sz="800" b="1" i="0" u="none" strike="noStrike" dirty="0">
                        <a:solidFill>
                          <a:srgbClr val="000000"/>
                        </a:solidFill>
                        <a:effectLst/>
                        <a:latin typeface="Calibri"/>
                      </a:endParaRPr>
                    </a:p>
                  </a:txBody>
                  <a:tcPr marL="6429" marR="6429" marT="6429" marB="0" anchor="b"/>
                </a:tc>
                <a:tc>
                  <a:txBody>
                    <a:bodyPr/>
                    <a:lstStyle/>
                    <a:p>
                      <a:pPr algn="r" rtl="0" fontAlgn="b"/>
                      <a:r>
                        <a:rPr lang="en-GB" sz="800" b="1" u="none" strike="noStrike" dirty="0">
                          <a:effectLst/>
                        </a:rPr>
                        <a:t>625</a:t>
                      </a:r>
                      <a:endParaRPr lang="en-GB" sz="800" b="1" i="0" u="none" strike="noStrike" dirty="0">
                        <a:solidFill>
                          <a:srgbClr val="000000"/>
                        </a:solidFill>
                        <a:effectLst/>
                        <a:latin typeface="Calibri"/>
                      </a:endParaRPr>
                    </a:p>
                  </a:txBody>
                  <a:tcPr marL="6429" marR="6429" marT="6429" marB="0" anchor="b"/>
                </a:tc>
                <a:tc>
                  <a:txBody>
                    <a:bodyPr/>
                    <a:lstStyle/>
                    <a:p>
                      <a:pPr algn="r" rtl="0" fontAlgn="b"/>
                      <a:r>
                        <a:rPr lang="en-GB" sz="800" b="1" u="none" strike="noStrike" dirty="0">
                          <a:effectLst/>
                        </a:rPr>
                        <a:t>630</a:t>
                      </a:r>
                      <a:endParaRPr lang="en-GB" sz="800" b="1" i="0" u="none" strike="noStrike" dirty="0">
                        <a:solidFill>
                          <a:srgbClr val="000000"/>
                        </a:solidFill>
                        <a:effectLst/>
                        <a:latin typeface="Calibri"/>
                      </a:endParaRPr>
                    </a:p>
                  </a:txBody>
                  <a:tcPr marL="6429" marR="6429" marT="6429" marB="0" anchor="b"/>
                </a:tc>
                <a:tc>
                  <a:txBody>
                    <a:bodyPr/>
                    <a:lstStyle/>
                    <a:p>
                      <a:pPr algn="r" rtl="0" fontAlgn="b"/>
                      <a:r>
                        <a:rPr lang="en-GB" sz="800" b="1" u="none" strike="noStrike">
                          <a:effectLst/>
                        </a:rPr>
                        <a:t>628</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b="1" u="none" strike="noStrike" dirty="0">
                          <a:effectLst/>
                        </a:rPr>
                        <a:t>626</a:t>
                      </a:r>
                      <a:endParaRPr lang="en-GB" sz="800" b="1" i="0" u="none" strike="noStrike" dirty="0">
                        <a:solidFill>
                          <a:srgbClr val="000000"/>
                        </a:solidFill>
                        <a:effectLst/>
                        <a:latin typeface="Calibri"/>
                      </a:endParaRPr>
                    </a:p>
                  </a:txBody>
                  <a:tcPr marL="6429" marR="6429" marT="6429" marB="0" anchor="b"/>
                </a:tc>
                <a:tc>
                  <a:txBody>
                    <a:bodyPr/>
                    <a:lstStyle/>
                    <a:p>
                      <a:pPr algn="r" rtl="0" fontAlgn="b"/>
                      <a:r>
                        <a:rPr lang="en-GB" sz="800" b="1" u="none" strike="noStrike" dirty="0">
                          <a:effectLst/>
                        </a:rPr>
                        <a:t>619</a:t>
                      </a:r>
                      <a:endParaRPr lang="en-GB" sz="800" b="1" i="0" u="none" strike="noStrike" dirty="0">
                        <a:solidFill>
                          <a:srgbClr val="000000"/>
                        </a:solidFill>
                        <a:effectLst/>
                        <a:latin typeface="Calibri"/>
                      </a:endParaRPr>
                    </a:p>
                  </a:txBody>
                  <a:tcPr marL="6429" marR="6429" marT="6429" marB="0" anchor="b"/>
                </a:tc>
                <a:tc>
                  <a:txBody>
                    <a:bodyPr/>
                    <a:lstStyle/>
                    <a:p>
                      <a:pPr algn="r" rtl="0" fontAlgn="b"/>
                      <a:r>
                        <a:rPr lang="en-GB" sz="800" b="1" u="none" strike="noStrike" dirty="0">
                          <a:solidFill>
                            <a:srgbClr val="FF0000"/>
                          </a:solidFill>
                          <a:effectLst/>
                        </a:rPr>
                        <a:t>621</a:t>
                      </a:r>
                      <a:endParaRPr lang="en-GB" sz="800" b="1" i="0" u="none" strike="noStrike" dirty="0">
                        <a:solidFill>
                          <a:srgbClr val="FF0000"/>
                        </a:solidFill>
                        <a:effectLst/>
                        <a:latin typeface="Calibri"/>
                      </a:endParaRPr>
                    </a:p>
                  </a:txBody>
                  <a:tcPr marL="6429" marR="6429" marT="6429" marB="0" anchor="b"/>
                </a:tc>
              </a:tr>
              <a:tr h="142116">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c>
                  <a:txBody>
                    <a:bodyPr/>
                    <a:lstStyle/>
                    <a:p>
                      <a:pPr algn="l" rtl="0" fontAlgn="b"/>
                      <a:r>
                        <a:rPr lang="en-GB" sz="800" u="none" strike="noStrike">
                          <a:effectLst/>
                        </a:rPr>
                        <a:t>CCS on fossil power (GW)</a:t>
                      </a:r>
                      <a:endParaRPr lang="en-GB" sz="800" b="0" i="0" u="none" strike="noStrike">
                        <a:solidFill>
                          <a:srgbClr val="00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dirty="0">
                          <a:effectLst/>
                        </a:rPr>
                        <a:t> </a:t>
                      </a:r>
                      <a:endParaRPr lang="en-GB" sz="800" b="0" i="0" u="none" strike="noStrike" dirty="0">
                        <a:solidFill>
                          <a:srgbClr val="000000"/>
                        </a:solidFill>
                        <a:effectLst/>
                        <a:latin typeface="Arial"/>
                      </a:endParaRPr>
                    </a:p>
                  </a:txBody>
                  <a:tcPr marL="6429" marR="6429" marT="6429" marB="0" anchor="b"/>
                </a:tc>
                <a:tc>
                  <a:txBody>
                    <a:bodyPr/>
                    <a:lstStyle/>
                    <a:p>
                      <a:pPr algn="l" fontAlgn="b"/>
                      <a:r>
                        <a:rPr lang="en-GB" sz="800" u="none" strike="noStrike" dirty="0">
                          <a:effectLst/>
                        </a:rPr>
                        <a:t> </a:t>
                      </a:r>
                      <a:endParaRPr lang="en-GB" sz="800" b="0" i="0" u="none" strike="noStrike" dirty="0">
                        <a:solidFill>
                          <a:srgbClr val="000000"/>
                        </a:solidFill>
                        <a:effectLst/>
                        <a:latin typeface="Arial"/>
                      </a:endParaRPr>
                    </a:p>
                  </a:txBody>
                  <a:tcPr marL="6429" marR="6429" marT="6429" marB="0" anchor="b"/>
                </a:tc>
                <a:tc>
                  <a:txBody>
                    <a:bodyPr/>
                    <a:lstStyle/>
                    <a:p>
                      <a:pPr algn="l" fontAlgn="b"/>
                      <a:r>
                        <a:rPr lang="en-GB" sz="800" u="none" strike="noStrike" dirty="0">
                          <a:effectLst/>
                        </a:rPr>
                        <a:t> </a:t>
                      </a:r>
                      <a:endParaRPr lang="en-GB" sz="800" b="0" i="0" u="none" strike="noStrike" dirty="0">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dirty="0">
                          <a:solidFill>
                            <a:srgbClr val="FF0000"/>
                          </a:solidFill>
                          <a:effectLst/>
                        </a:rPr>
                        <a:t>1487</a:t>
                      </a:r>
                      <a:endParaRPr lang="en-GB" sz="800" b="0" i="0" u="none" strike="noStrike" dirty="0">
                        <a:solidFill>
                          <a:srgbClr val="FF0000"/>
                        </a:solidFill>
                        <a:effectLst/>
                        <a:latin typeface="Calibri"/>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r" rtl="0" fontAlgn="b"/>
                      <a:r>
                        <a:rPr lang="en-GB" sz="800" u="none" strike="noStrike" dirty="0">
                          <a:solidFill>
                            <a:srgbClr val="FF0000"/>
                          </a:solidFill>
                          <a:effectLst/>
                        </a:rPr>
                        <a:t>16</a:t>
                      </a:r>
                      <a:endParaRPr lang="en-GB" sz="800" b="0" i="0" u="none" strike="noStrike" dirty="0">
                        <a:solidFill>
                          <a:srgbClr val="FF0000"/>
                        </a:solidFill>
                        <a:effectLst/>
                        <a:latin typeface="Calibri"/>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r" rtl="0" fontAlgn="b"/>
                      <a:r>
                        <a:rPr lang="en-GB" sz="800" u="none" strike="noStrike" dirty="0">
                          <a:solidFill>
                            <a:srgbClr val="FF0000"/>
                          </a:solidFill>
                          <a:effectLst/>
                        </a:rPr>
                        <a:t>988</a:t>
                      </a:r>
                      <a:endParaRPr lang="en-GB" sz="800" b="0" i="0" u="none" strike="noStrike" dirty="0">
                        <a:solidFill>
                          <a:srgbClr val="FF0000"/>
                        </a:solidFill>
                        <a:effectLst/>
                        <a:latin typeface="Calibri"/>
                      </a:endParaRPr>
                    </a:p>
                  </a:txBody>
                  <a:tcPr marL="6429" marR="6429" marT="6429" marB="0" anchor="b"/>
                </a:tc>
              </a:tr>
              <a:tr h="51103">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c>
                  <a:txBody>
                    <a:bodyPr/>
                    <a:lstStyle/>
                    <a:p>
                      <a:pPr algn="l" rtl="0" fontAlgn="b"/>
                      <a:r>
                        <a:rPr lang="en-GB" sz="800" u="none" strike="noStrike" dirty="0">
                          <a:effectLst/>
                        </a:rPr>
                        <a:t>Unabated fossil power (GW) </a:t>
                      </a:r>
                      <a:endParaRPr lang="en-GB" sz="800" b="0" i="0" u="none" strike="noStrike" dirty="0">
                        <a:solidFill>
                          <a:srgbClr val="00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a:solidFill>
                            <a:srgbClr val="FF0000"/>
                          </a:solidFill>
                          <a:effectLst/>
                        </a:rPr>
                        <a:t>0</a:t>
                      </a:r>
                      <a:endParaRPr lang="en-GB" sz="800" b="0" i="0" u="none" strike="noStrike">
                        <a:solidFill>
                          <a:srgbClr val="FF0000"/>
                        </a:solidFill>
                        <a:effectLst/>
                        <a:latin typeface="Calibri"/>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r" rtl="0" fontAlgn="b"/>
                      <a:r>
                        <a:rPr lang="en-GB" sz="800" u="none" strike="noStrike">
                          <a:solidFill>
                            <a:srgbClr val="FF0000"/>
                          </a:solidFill>
                          <a:effectLst/>
                        </a:rPr>
                        <a:t>1782</a:t>
                      </a:r>
                      <a:endParaRPr lang="en-GB" sz="800" b="0" i="0" u="none" strike="noStrike">
                        <a:solidFill>
                          <a:srgbClr val="FF0000"/>
                        </a:solidFill>
                        <a:effectLst/>
                        <a:latin typeface="Calibri"/>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l" fontAlgn="b"/>
                      <a:r>
                        <a:rPr lang="en-GB" sz="800" u="none" strike="noStrike">
                          <a:solidFill>
                            <a:srgbClr val="FF0000"/>
                          </a:solidFill>
                          <a:effectLst/>
                        </a:rPr>
                        <a:t> </a:t>
                      </a:r>
                      <a:endParaRPr lang="en-GB" sz="800" b="0" i="0" u="none" strike="noStrike">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l" fontAlgn="b"/>
                      <a:r>
                        <a:rPr lang="en-GB" sz="800" u="none" strike="noStrike" dirty="0">
                          <a:solidFill>
                            <a:srgbClr val="FF0000"/>
                          </a:solidFill>
                          <a:effectLst/>
                        </a:rPr>
                        <a:t> </a:t>
                      </a:r>
                      <a:endParaRPr lang="en-GB" sz="800" b="0" i="0" u="none" strike="noStrike" dirty="0">
                        <a:solidFill>
                          <a:srgbClr val="FF0000"/>
                        </a:solidFill>
                        <a:effectLst/>
                        <a:latin typeface="Arial"/>
                      </a:endParaRPr>
                    </a:p>
                  </a:txBody>
                  <a:tcPr marL="6429" marR="6429" marT="6429" marB="0" anchor="b"/>
                </a:tc>
                <a:tc>
                  <a:txBody>
                    <a:bodyPr/>
                    <a:lstStyle/>
                    <a:p>
                      <a:pPr algn="r" rtl="0" fontAlgn="b"/>
                      <a:r>
                        <a:rPr lang="en-GB" sz="800" u="none" strike="noStrike" dirty="0">
                          <a:solidFill>
                            <a:srgbClr val="FF0000"/>
                          </a:solidFill>
                          <a:effectLst/>
                        </a:rPr>
                        <a:t>1643</a:t>
                      </a:r>
                      <a:endParaRPr lang="en-GB" sz="800" b="0" i="0" u="none" strike="noStrike" dirty="0">
                        <a:solidFill>
                          <a:srgbClr val="FF0000"/>
                        </a:solidFill>
                        <a:effectLst/>
                        <a:latin typeface="Calibri"/>
                      </a:endParaRPr>
                    </a:p>
                  </a:txBody>
                  <a:tcPr marL="6429" marR="6429" marT="6429" marB="0" anchor="b"/>
                </a:tc>
              </a:tr>
              <a:tr h="252645">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c>
                  <a:txBody>
                    <a:bodyPr/>
                    <a:lstStyle/>
                    <a:p>
                      <a:pPr algn="l" rtl="0" fontAlgn="b"/>
                      <a:r>
                        <a:rPr lang="en-GB" sz="800" b="1" u="none" strike="noStrike" dirty="0">
                          <a:effectLst/>
                        </a:rPr>
                        <a:t>Emissions (Gt in the year)</a:t>
                      </a:r>
                      <a:endParaRPr lang="en-GB" sz="800" b="1" i="0" u="none" strike="noStrike" dirty="0">
                        <a:solidFill>
                          <a:srgbClr val="000000"/>
                        </a:solidFill>
                        <a:effectLst/>
                        <a:latin typeface="Calibri"/>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c>
                  <a:txBody>
                    <a:bodyPr/>
                    <a:lstStyle/>
                    <a:p>
                      <a:pPr algn="l" fontAlgn="b"/>
                      <a:r>
                        <a:rPr lang="en-GB" sz="800" u="none" strike="noStrike">
                          <a:effectLst/>
                        </a:rPr>
                        <a:t> </a:t>
                      </a:r>
                      <a:endParaRPr lang="en-GB" sz="800" b="0" i="0" u="none" strike="noStrike">
                        <a:solidFill>
                          <a:srgbClr val="000000"/>
                        </a:solidFill>
                        <a:effectLst/>
                        <a:latin typeface="Arial"/>
                      </a:endParaRPr>
                    </a:p>
                  </a:txBody>
                  <a:tcPr marL="6429" marR="6429" marT="6429" marB="0" anchor="b"/>
                </a:tc>
              </a:tr>
              <a:tr h="191190">
                <a:tc>
                  <a:txBody>
                    <a:bodyPr/>
                    <a:lstStyle/>
                    <a:p>
                      <a:pPr algn="l" rtl="0" fontAlgn="t"/>
                      <a:r>
                        <a:rPr lang="en-GB" sz="700" u="none" strike="noStrike">
                          <a:effectLst/>
                        </a:rPr>
                        <a:t>G1</a:t>
                      </a:r>
                      <a:endParaRPr lang="en-GB" sz="700" b="0" i="0" u="none" strike="noStrike">
                        <a:solidFill>
                          <a:srgbClr val="000000"/>
                        </a:solidFill>
                        <a:effectLst/>
                        <a:latin typeface="Calibri"/>
                      </a:endParaRPr>
                    </a:p>
                  </a:txBody>
                  <a:tcPr marL="6429" marR="6429" marT="6429" marB="0"/>
                </a:tc>
                <a:tc>
                  <a:txBody>
                    <a:bodyPr/>
                    <a:lstStyle/>
                    <a:p>
                      <a:pPr algn="l" rtl="0" fontAlgn="t"/>
                      <a:r>
                        <a:rPr lang="en-GB" sz="800" u="none" strike="noStrike" dirty="0">
                          <a:effectLst/>
                        </a:rPr>
                        <a:t>Fuel Combustion &amp; Fugitives</a:t>
                      </a:r>
                      <a:endParaRPr lang="en-GB" sz="800" b="0" i="0" u="none" strike="noStrike" dirty="0">
                        <a:solidFill>
                          <a:srgbClr val="FF0000"/>
                        </a:solidFill>
                        <a:effectLst/>
                        <a:latin typeface="Calibri"/>
                      </a:endParaRPr>
                    </a:p>
                  </a:txBody>
                  <a:tcPr marL="6429" marR="6429" marT="6429" marB="0"/>
                </a:tc>
                <a:tc>
                  <a:txBody>
                    <a:bodyPr/>
                    <a:lstStyle/>
                    <a:p>
                      <a:pPr algn="r" rtl="0" fontAlgn="t"/>
                      <a:r>
                        <a:rPr lang="en-GB" sz="800" u="none" strike="noStrike">
                          <a:effectLst/>
                        </a:rPr>
                        <a:t>36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35</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15</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10</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34</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30</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24</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18</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6</a:t>
                      </a:r>
                      <a:endParaRPr lang="en-GB" sz="800" b="0" i="0" u="none" strike="noStrike">
                        <a:solidFill>
                          <a:srgbClr val="000000"/>
                        </a:solidFill>
                        <a:effectLst/>
                        <a:latin typeface="Calibri"/>
                      </a:endParaRPr>
                    </a:p>
                  </a:txBody>
                  <a:tcPr marL="6429" marR="6429" marT="6429" marB="0"/>
                </a:tc>
                <a:tc>
                  <a:txBody>
                    <a:bodyPr/>
                    <a:lstStyle/>
                    <a:p>
                      <a:pPr algn="l" fontAlgn="t"/>
                      <a:r>
                        <a:rPr lang="en-GB" sz="800" u="none" strike="noStrike">
                          <a:effectLst/>
                        </a:rPr>
                        <a:t> </a:t>
                      </a:r>
                      <a:endParaRPr lang="en-GB" sz="800" b="0" i="0" u="none" strike="noStrike">
                        <a:solidFill>
                          <a:srgbClr val="000000"/>
                        </a:solidFill>
                        <a:effectLst/>
                        <a:latin typeface="Arial"/>
                      </a:endParaRPr>
                    </a:p>
                  </a:txBody>
                  <a:tcPr marL="6429" marR="6429" marT="6429" marB="0"/>
                </a:tc>
                <a:tc>
                  <a:txBody>
                    <a:bodyPr/>
                    <a:lstStyle/>
                    <a:p>
                      <a:pPr algn="r" rtl="0" fontAlgn="t"/>
                      <a:r>
                        <a:rPr lang="en-GB" sz="800" u="none" strike="noStrike">
                          <a:effectLst/>
                        </a:rPr>
                        <a:t>36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34</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30</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25</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19</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13</a:t>
                      </a:r>
                      <a:endParaRPr lang="en-GB" sz="800" b="0" i="0" u="none" strike="noStrike">
                        <a:solidFill>
                          <a:srgbClr val="000000"/>
                        </a:solidFill>
                        <a:effectLst/>
                        <a:latin typeface="Calibri"/>
                      </a:endParaRPr>
                    </a:p>
                  </a:txBody>
                  <a:tcPr marL="6429" marR="6429" marT="6429" marB="0"/>
                </a:tc>
              </a:tr>
              <a:tr h="204847">
                <a:tc>
                  <a:txBody>
                    <a:bodyPr/>
                    <a:lstStyle/>
                    <a:p>
                      <a:pPr algn="l" rtl="0" fontAlgn="t"/>
                      <a:r>
                        <a:rPr lang="en-GB" sz="700" u="none" strike="noStrike">
                          <a:effectLst/>
                        </a:rPr>
                        <a:t>G.2</a:t>
                      </a:r>
                      <a:endParaRPr lang="en-GB" sz="700" b="0" i="0" u="none" strike="noStrike">
                        <a:solidFill>
                          <a:srgbClr val="000000"/>
                        </a:solidFill>
                        <a:effectLst/>
                        <a:latin typeface="Calibri"/>
                      </a:endParaRPr>
                    </a:p>
                  </a:txBody>
                  <a:tcPr marL="6429" marR="6429" marT="6429" marB="0"/>
                </a:tc>
                <a:tc>
                  <a:txBody>
                    <a:bodyPr/>
                    <a:lstStyle/>
                    <a:p>
                      <a:pPr algn="l" rtl="0" fontAlgn="t"/>
                      <a:r>
                        <a:rPr lang="en-GB" sz="800" u="none" strike="noStrike">
                          <a:effectLst/>
                        </a:rPr>
                        <a:t>Industrial Processes</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l" fontAlgn="t"/>
                      <a:r>
                        <a:rPr lang="en-GB" sz="800" u="none" strike="noStrike">
                          <a:effectLst/>
                        </a:rPr>
                        <a:t> </a:t>
                      </a:r>
                      <a:endParaRPr lang="en-GB" sz="800" b="0" i="0" u="none" strike="noStrike">
                        <a:solidFill>
                          <a:srgbClr val="000000"/>
                        </a:solidFill>
                        <a:effectLst/>
                        <a:latin typeface="Arial"/>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r>
              <a:tr h="170705">
                <a:tc>
                  <a:txBody>
                    <a:bodyPr/>
                    <a:lstStyle/>
                    <a:p>
                      <a:pPr algn="l" rtl="0" fontAlgn="t"/>
                      <a:r>
                        <a:rPr lang="en-GB" sz="700" u="none" strike="noStrike">
                          <a:effectLst/>
                        </a:rPr>
                        <a:t>G.4</a:t>
                      </a:r>
                      <a:endParaRPr lang="en-GB" sz="700" b="0" i="0" u="none" strike="noStrike">
                        <a:solidFill>
                          <a:srgbClr val="000000"/>
                        </a:solidFill>
                        <a:effectLst/>
                        <a:latin typeface="Calibri"/>
                      </a:endParaRPr>
                    </a:p>
                  </a:txBody>
                  <a:tcPr marL="6429" marR="6429" marT="6429" marB="0"/>
                </a:tc>
                <a:tc>
                  <a:txBody>
                    <a:bodyPr/>
                    <a:lstStyle/>
                    <a:p>
                      <a:pPr algn="l" rtl="0" fontAlgn="t"/>
                      <a:r>
                        <a:rPr lang="en-GB" sz="800" u="none" strike="noStrike">
                          <a:effectLst/>
                        </a:rPr>
                        <a:t>Agriculture</a:t>
                      </a:r>
                      <a:endParaRPr lang="en-GB" sz="800" b="0" i="0" u="none" strike="noStrike">
                        <a:solidFill>
                          <a:srgbClr val="FF0000"/>
                        </a:solidFill>
                        <a:effectLst/>
                        <a:latin typeface="Calibri"/>
                      </a:endParaRPr>
                    </a:p>
                  </a:txBody>
                  <a:tcPr marL="6429" marR="6429" marT="6429" marB="0"/>
                </a:tc>
                <a:tc>
                  <a:txBody>
                    <a:bodyPr/>
                    <a:lstStyle/>
                    <a:p>
                      <a:pPr algn="r" rtl="0" fontAlgn="t"/>
                      <a:r>
                        <a:rPr lang="en-GB" sz="800" u="none" strike="noStrike">
                          <a:effectLst/>
                        </a:rPr>
                        <a:t>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8</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8</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8</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8</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8</a:t>
                      </a:r>
                      <a:endParaRPr lang="en-GB" sz="800" b="0" i="0" u="none" strike="noStrike">
                        <a:solidFill>
                          <a:srgbClr val="000000"/>
                        </a:solidFill>
                        <a:effectLst/>
                        <a:latin typeface="Calibri"/>
                      </a:endParaRPr>
                    </a:p>
                  </a:txBody>
                  <a:tcPr marL="6429" marR="6429" marT="6429" marB="0"/>
                </a:tc>
                <a:tc>
                  <a:txBody>
                    <a:bodyPr/>
                    <a:lstStyle/>
                    <a:p>
                      <a:pPr algn="l" fontAlgn="t"/>
                      <a:r>
                        <a:rPr lang="en-GB" sz="800" u="none" strike="noStrike">
                          <a:effectLst/>
                        </a:rPr>
                        <a:t> </a:t>
                      </a:r>
                      <a:endParaRPr lang="en-GB" sz="800" b="0" i="0" u="none" strike="noStrike">
                        <a:solidFill>
                          <a:srgbClr val="000000"/>
                        </a:solidFill>
                        <a:effectLst/>
                        <a:latin typeface="Arial"/>
                      </a:endParaRPr>
                    </a:p>
                  </a:txBody>
                  <a:tcPr marL="6429" marR="6429" marT="6429" marB="0"/>
                </a:tc>
                <a:tc>
                  <a:txBody>
                    <a:bodyPr/>
                    <a:lstStyle/>
                    <a:p>
                      <a:pPr algn="r" rtl="0" fontAlgn="t"/>
                      <a:r>
                        <a:rPr lang="en-GB" sz="800" u="none" strike="noStrike">
                          <a:effectLst/>
                        </a:rPr>
                        <a:t>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6</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7</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7</a:t>
                      </a:r>
                      <a:endParaRPr lang="en-GB" sz="800" b="0" i="0" u="none" strike="noStrike">
                        <a:solidFill>
                          <a:srgbClr val="000000"/>
                        </a:solidFill>
                        <a:effectLst/>
                        <a:latin typeface="Calibri"/>
                      </a:endParaRPr>
                    </a:p>
                  </a:txBody>
                  <a:tcPr marL="6429" marR="6429" marT="6429" marB="0"/>
                </a:tc>
              </a:tr>
              <a:tr h="184362">
                <a:tc>
                  <a:txBody>
                    <a:bodyPr/>
                    <a:lstStyle/>
                    <a:p>
                      <a:pPr algn="l" rtl="0" fontAlgn="t"/>
                      <a:r>
                        <a:rPr lang="en-GB" sz="700" u="none" strike="noStrike">
                          <a:effectLst/>
                        </a:rPr>
                        <a:t>G.5</a:t>
                      </a:r>
                      <a:endParaRPr lang="en-GB" sz="700" b="0" i="0" u="none" strike="noStrike">
                        <a:solidFill>
                          <a:srgbClr val="000000"/>
                        </a:solidFill>
                        <a:effectLst/>
                        <a:latin typeface="Calibri"/>
                      </a:endParaRPr>
                    </a:p>
                  </a:txBody>
                  <a:tcPr marL="6429" marR="6429" marT="6429" marB="0"/>
                </a:tc>
                <a:tc>
                  <a:txBody>
                    <a:bodyPr/>
                    <a:lstStyle/>
                    <a:p>
                      <a:pPr algn="l" rtl="0" fontAlgn="t"/>
                      <a:r>
                        <a:rPr lang="en-GB" sz="800" u="none" strike="noStrike">
                          <a:effectLst/>
                        </a:rPr>
                        <a:t>Land Use and Forestry</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5</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0</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0</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5</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0</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0</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0</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0</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l" fontAlgn="t"/>
                      <a:r>
                        <a:rPr lang="en-GB" sz="800" u="none" strike="noStrike">
                          <a:effectLst/>
                        </a:rPr>
                        <a:t> </a:t>
                      </a:r>
                      <a:endParaRPr lang="en-GB" sz="800" b="0" i="0" u="none" strike="noStrike">
                        <a:solidFill>
                          <a:srgbClr val="000000"/>
                        </a:solidFill>
                        <a:effectLst/>
                        <a:latin typeface="Arial"/>
                      </a:endParaRPr>
                    </a:p>
                  </a:txBody>
                  <a:tcPr marL="6429" marR="6429" marT="6429" marB="0"/>
                </a:tc>
                <a:tc>
                  <a:txBody>
                    <a:bodyPr/>
                    <a:lstStyle/>
                    <a:p>
                      <a:pPr algn="r" rtl="0" fontAlgn="t"/>
                      <a:r>
                        <a:rPr lang="en-GB" sz="800" u="none" strike="noStrike">
                          <a:effectLst/>
                        </a:rPr>
                        <a:t>5</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0</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0</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-3</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-5</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-6</a:t>
                      </a:r>
                      <a:endParaRPr lang="en-GB" sz="800" b="0" i="0" u="none" strike="noStrike">
                        <a:solidFill>
                          <a:srgbClr val="000000"/>
                        </a:solidFill>
                        <a:effectLst/>
                        <a:latin typeface="Calibri"/>
                      </a:endParaRPr>
                    </a:p>
                  </a:txBody>
                  <a:tcPr marL="6429" marR="6429" marT="6429" marB="0"/>
                </a:tc>
              </a:tr>
              <a:tr h="252645">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c>
                  <a:txBody>
                    <a:bodyPr/>
                    <a:lstStyle/>
                    <a:p>
                      <a:pPr algn="l" rtl="0" fontAlgn="t"/>
                      <a:r>
                        <a:rPr lang="en-GB" sz="800" u="none" strike="noStrike">
                          <a:effectLst/>
                        </a:rPr>
                        <a:t>Waste</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l" fontAlgn="t"/>
                      <a:r>
                        <a:rPr lang="en-GB" sz="800" u="none" strike="noStrike">
                          <a:effectLst/>
                        </a:rPr>
                        <a:t> </a:t>
                      </a:r>
                      <a:endParaRPr lang="en-GB" sz="800" b="0" i="0" u="none" strike="noStrike">
                        <a:solidFill>
                          <a:srgbClr val="000000"/>
                        </a:solidFill>
                        <a:effectLst/>
                        <a:latin typeface="Arial"/>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2</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c>
                  <a:txBody>
                    <a:bodyPr/>
                    <a:lstStyle/>
                    <a:p>
                      <a:pPr algn="r" rtl="0" fontAlgn="t"/>
                      <a:r>
                        <a:rPr lang="en-GB" sz="800" u="none" strike="noStrike">
                          <a:effectLst/>
                        </a:rPr>
                        <a:t>1</a:t>
                      </a:r>
                      <a:endParaRPr lang="en-GB" sz="800" b="0" i="0" u="none" strike="noStrike">
                        <a:solidFill>
                          <a:srgbClr val="000000"/>
                        </a:solidFill>
                        <a:effectLst/>
                        <a:latin typeface="Calibri"/>
                      </a:endParaRPr>
                    </a:p>
                  </a:txBody>
                  <a:tcPr marL="6429" marR="6429" marT="6429" marB="0"/>
                </a:tc>
              </a:tr>
              <a:tr h="252645">
                <a:tc>
                  <a:txBody>
                    <a:bodyPr/>
                    <a:lstStyle/>
                    <a:p>
                      <a:pPr algn="l" fontAlgn="b"/>
                      <a:r>
                        <a:rPr lang="en-GB" sz="1500" u="none" strike="noStrike">
                          <a:effectLst/>
                        </a:rPr>
                        <a:t> </a:t>
                      </a:r>
                      <a:endParaRPr lang="en-GB" sz="1500" b="0" i="0" u="none" strike="noStrike">
                        <a:solidFill>
                          <a:srgbClr val="000000"/>
                        </a:solidFill>
                        <a:effectLst/>
                        <a:latin typeface="Arial"/>
                      </a:endParaRPr>
                    </a:p>
                  </a:txBody>
                  <a:tcPr marL="6429" marR="6429" marT="6429" marB="0" anchor="b"/>
                </a:tc>
                <a:tc>
                  <a:txBody>
                    <a:bodyPr/>
                    <a:lstStyle/>
                    <a:p>
                      <a:pPr algn="r" rtl="0" fontAlgn="b"/>
                      <a:r>
                        <a:rPr lang="en-GB" sz="800" u="none" strike="noStrike">
                          <a:effectLst/>
                        </a:rPr>
                        <a:t>Total</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52</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48</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47</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43</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39</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34</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27</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23</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52</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47</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45</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40</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35</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28</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21</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15</a:t>
                      </a:r>
                      <a:endParaRPr lang="en-GB" sz="800" b="1" i="0" u="none" strike="noStrike">
                        <a:solidFill>
                          <a:srgbClr val="000000"/>
                        </a:solidFill>
                        <a:effectLst/>
                        <a:latin typeface="Calibri"/>
                      </a:endParaRPr>
                    </a:p>
                  </a:txBody>
                  <a:tcPr marL="6429" marR="6429" marT="6429" marB="0" anchor="b"/>
                </a:tc>
                <a:tc>
                  <a:txBody>
                    <a:bodyPr/>
                    <a:lstStyle/>
                    <a:p>
                      <a:pPr algn="l" fontAlgn="b"/>
                      <a:r>
                        <a:rPr lang="en-GB" sz="800" u="none" strike="noStrike">
                          <a:effectLst/>
                        </a:rPr>
                        <a:t> </a:t>
                      </a:r>
                      <a:endParaRPr lang="en-GB" sz="800" b="1" i="0" u="none" strike="noStrike">
                        <a:solidFill>
                          <a:srgbClr val="000000"/>
                        </a:solidFill>
                        <a:effectLst/>
                        <a:latin typeface="Arial"/>
                      </a:endParaRPr>
                    </a:p>
                  </a:txBody>
                  <a:tcPr marL="6429" marR="6429" marT="6429" marB="0" anchor="b"/>
                </a:tc>
                <a:tc>
                  <a:txBody>
                    <a:bodyPr/>
                    <a:lstStyle/>
                    <a:p>
                      <a:pPr algn="r" rtl="0" fontAlgn="b"/>
                      <a:r>
                        <a:rPr lang="en-GB" sz="800" u="none" strike="noStrike">
                          <a:effectLst/>
                        </a:rPr>
                        <a:t>52</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48</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dirty="0">
                          <a:effectLst/>
                        </a:rPr>
                        <a:t>47</a:t>
                      </a:r>
                      <a:endParaRPr lang="en-GB" sz="800" b="1" i="0" u="none" strike="noStrike" dirty="0">
                        <a:solidFill>
                          <a:srgbClr val="000000"/>
                        </a:solidFill>
                        <a:effectLst/>
                        <a:latin typeface="Calibri"/>
                      </a:endParaRPr>
                    </a:p>
                  </a:txBody>
                  <a:tcPr marL="6429" marR="6429" marT="6429" marB="0" anchor="b"/>
                </a:tc>
                <a:tc>
                  <a:txBody>
                    <a:bodyPr/>
                    <a:lstStyle/>
                    <a:p>
                      <a:pPr algn="r" rtl="0" fontAlgn="b"/>
                      <a:r>
                        <a:rPr lang="en-GB" sz="800" u="none" strike="noStrike" dirty="0">
                          <a:effectLst/>
                        </a:rPr>
                        <a:t>44</a:t>
                      </a:r>
                      <a:endParaRPr lang="en-GB" sz="800" b="1" i="0" u="none" strike="noStrike" dirty="0">
                        <a:solidFill>
                          <a:srgbClr val="000000"/>
                        </a:solidFill>
                        <a:effectLst/>
                        <a:latin typeface="Calibri"/>
                      </a:endParaRPr>
                    </a:p>
                  </a:txBody>
                  <a:tcPr marL="6429" marR="6429" marT="6429" marB="0" anchor="b"/>
                </a:tc>
                <a:tc>
                  <a:txBody>
                    <a:bodyPr/>
                    <a:lstStyle/>
                    <a:p>
                      <a:pPr algn="r" rtl="0" fontAlgn="b"/>
                      <a:r>
                        <a:rPr lang="en-GB" sz="800" u="none" strike="noStrike">
                          <a:effectLst/>
                        </a:rPr>
                        <a:t>40</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33</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a:effectLst/>
                        </a:rPr>
                        <a:t>26</a:t>
                      </a:r>
                      <a:endParaRPr lang="en-GB" sz="800" b="1" i="0" u="none" strike="noStrike">
                        <a:solidFill>
                          <a:srgbClr val="000000"/>
                        </a:solidFill>
                        <a:effectLst/>
                        <a:latin typeface="Calibri"/>
                      </a:endParaRPr>
                    </a:p>
                  </a:txBody>
                  <a:tcPr marL="6429" marR="6429" marT="6429" marB="0" anchor="b"/>
                </a:tc>
                <a:tc>
                  <a:txBody>
                    <a:bodyPr/>
                    <a:lstStyle/>
                    <a:p>
                      <a:pPr algn="r" rtl="0" fontAlgn="b"/>
                      <a:r>
                        <a:rPr lang="en-GB" sz="800" u="none" strike="noStrike" dirty="0">
                          <a:effectLst/>
                        </a:rPr>
                        <a:t>19</a:t>
                      </a:r>
                      <a:endParaRPr lang="en-GB" sz="800" b="1" i="0" u="none" strike="noStrike" dirty="0">
                        <a:solidFill>
                          <a:srgbClr val="000000"/>
                        </a:solidFill>
                        <a:effectLst/>
                        <a:latin typeface="Calibri"/>
                      </a:endParaRPr>
                    </a:p>
                  </a:txBody>
                  <a:tcPr marL="6429" marR="6429" marT="6429" marB="0" anchor="b"/>
                </a:tc>
              </a:tr>
            </a:tbl>
          </a:graphicData>
        </a:graphic>
      </p:graphicFrame>
    </p:spTree>
    <p:extLst>
      <p:ext uri="{BB962C8B-B14F-4D97-AF65-F5344CB8AC3E}">
        <p14:creationId xmlns:p14="http://schemas.microsoft.com/office/powerpoint/2010/main" val="687129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26170"/>
          </a:xfrm>
        </p:spPr>
        <p:txBody>
          <a:bodyPr>
            <a:normAutofit fontScale="90000"/>
          </a:bodyPr>
          <a:lstStyle/>
          <a:p>
            <a:pPr algn="l"/>
            <a:r>
              <a:rPr lang="en-GB" dirty="0" smtClean="0"/>
              <a:t>Sankey diagram for HN baseline</a:t>
            </a:r>
            <a:br>
              <a:rPr lang="en-GB" dirty="0" smtClean="0"/>
            </a:br>
            <a:r>
              <a:rPr lang="en-GB" sz="2400" dirty="0" smtClean="0"/>
              <a:t>These diagrams illustrate the complexity of the energy flow from source to end use, and quantify the role of electrification and energy losses between source and end-use.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844824"/>
            <a:ext cx="8684165" cy="3775724"/>
          </a:xfrm>
        </p:spPr>
      </p:pic>
      <p:sp>
        <p:nvSpPr>
          <p:cNvPr id="3" name="TextBox 2"/>
          <p:cNvSpPr txBox="1"/>
          <p:nvPr/>
        </p:nvSpPr>
        <p:spPr>
          <a:xfrm>
            <a:off x="899592" y="5157192"/>
            <a:ext cx="7632848" cy="1200329"/>
          </a:xfrm>
          <a:prstGeom prst="rect">
            <a:avLst/>
          </a:prstGeom>
          <a:noFill/>
        </p:spPr>
        <p:txBody>
          <a:bodyPr wrap="square" rtlCol="0">
            <a:spAutoFit/>
          </a:bodyPr>
          <a:lstStyle/>
          <a:p>
            <a:r>
              <a:rPr lang="en-GB" dirty="0" smtClean="0"/>
              <a:t>Similar diagrams for the other two baseline pathways are appended</a:t>
            </a:r>
          </a:p>
          <a:p>
            <a:r>
              <a:rPr lang="en-GB" dirty="0" smtClean="0"/>
              <a:t>Note that to ensure that the width of the energy flow line is proportional</a:t>
            </a:r>
          </a:p>
          <a:p>
            <a:r>
              <a:rPr lang="en-GB" dirty="0"/>
              <a:t>t</a:t>
            </a:r>
            <a:r>
              <a:rPr lang="en-GB" dirty="0" smtClean="0"/>
              <a:t>o the actual flow, all primary energies are show in EJ appropriate to that flow</a:t>
            </a:r>
            <a:endParaRPr lang="en-GB" dirty="0"/>
          </a:p>
          <a:p>
            <a:r>
              <a:rPr lang="en-GB" dirty="0" smtClean="0"/>
              <a:t>- </a:t>
            </a:r>
            <a:r>
              <a:rPr lang="en-GB" dirty="0" err="1"/>
              <a:t>e</a:t>
            </a:r>
            <a:r>
              <a:rPr lang="en-GB" dirty="0" err="1" smtClean="0"/>
              <a:t>g</a:t>
            </a:r>
            <a:r>
              <a:rPr lang="en-GB" dirty="0" smtClean="0"/>
              <a:t> as thermal energy in the case of nuclear energy</a:t>
            </a:r>
          </a:p>
        </p:txBody>
      </p:sp>
    </p:spTree>
    <p:extLst>
      <p:ext uri="{BB962C8B-B14F-4D97-AF65-F5344CB8AC3E}">
        <p14:creationId xmlns:p14="http://schemas.microsoft.com/office/powerpoint/2010/main" val="997160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48072"/>
          </a:xfrm>
        </p:spPr>
        <p:txBody>
          <a:bodyPr>
            <a:normAutofit/>
          </a:bodyPr>
          <a:lstStyle/>
          <a:p>
            <a:r>
              <a:rPr lang="en-GB" sz="2700" b="1" dirty="0"/>
              <a:t>Exploration of the Global Calculator parameter space </a:t>
            </a:r>
            <a:r>
              <a:rPr lang="en-GB" sz="2700" b="1" dirty="0" smtClean="0"/>
              <a:t>II</a:t>
            </a:r>
            <a:endParaRPr lang="en-GB" sz="2700" dirty="0"/>
          </a:p>
        </p:txBody>
      </p:sp>
      <p:sp>
        <p:nvSpPr>
          <p:cNvPr id="3" name="Content Placeholder 2"/>
          <p:cNvSpPr>
            <a:spLocks noGrp="1"/>
          </p:cNvSpPr>
          <p:nvPr>
            <p:ph idx="1"/>
          </p:nvPr>
        </p:nvSpPr>
        <p:spPr>
          <a:xfrm>
            <a:off x="251520" y="548680"/>
            <a:ext cx="8712968" cy="5577483"/>
          </a:xfrm>
        </p:spPr>
        <p:txBody>
          <a:bodyPr>
            <a:normAutofit/>
          </a:bodyPr>
          <a:lstStyle/>
          <a:p>
            <a:r>
              <a:rPr lang="en-GB" sz="1500" dirty="0" smtClean="0"/>
              <a:t>In our early </a:t>
            </a:r>
            <a:r>
              <a:rPr lang="en-GB" sz="1500" dirty="0"/>
              <a:t>attempts to</a:t>
            </a:r>
            <a:r>
              <a:rPr lang="en-GB" sz="1500" dirty="0" smtClean="0"/>
              <a:t> ‘fine-tune’ our three representative pathways, we focused on levers which affected emissions deriving from combustion of primary fuels. These attempts were mostly rather unsuccessful – changes in individual lever values frequently had unintended consequences, and they did not in general greatly decrease the value of ΔT</a:t>
            </a:r>
          </a:p>
          <a:p>
            <a:r>
              <a:rPr lang="en-GB" sz="1500" dirty="0" smtClean="0"/>
              <a:t>In our recent work, we have therefore focused on variations in the values of lever in the range 33 to 48 – </a:t>
            </a:r>
            <a:r>
              <a:rPr lang="en-GB" sz="1500" dirty="0" err="1" smtClean="0"/>
              <a:t>ie</a:t>
            </a:r>
            <a:r>
              <a:rPr lang="en-GB" sz="1500" dirty="0" smtClean="0"/>
              <a:t> levers which affect agriculture and land use. This has proved much more rewarding:</a:t>
            </a:r>
          </a:p>
          <a:p>
            <a:endParaRPr lang="en-GB" sz="2000" dirty="0"/>
          </a:p>
        </p:txBody>
      </p:sp>
      <p:graphicFrame>
        <p:nvGraphicFramePr>
          <p:cNvPr id="7" name="Table 6"/>
          <p:cNvGraphicFramePr>
            <a:graphicFrameLocks noGrp="1"/>
          </p:cNvGraphicFramePr>
          <p:nvPr>
            <p:extLst>
              <p:ext uri="{D42A27DB-BD31-4B8C-83A1-F6EECF244321}">
                <p14:modId xmlns:p14="http://schemas.microsoft.com/office/powerpoint/2010/main" val="1845207589"/>
              </p:ext>
            </p:extLst>
          </p:nvPr>
        </p:nvGraphicFramePr>
        <p:xfrm>
          <a:off x="179512" y="2132858"/>
          <a:ext cx="8964488" cy="4342979"/>
        </p:xfrm>
        <a:graphic>
          <a:graphicData uri="http://schemas.openxmlformats.org/drawingml/2006/table">
            <a:tbl>
              <a:tblPr>
                <a:tableStyleId>{5C22544A-7EE6-4342-B048-85BDC9FD1C3A}</a:tableStyleId>
              </a:tblPr>
              <a:tblGrid>
                <a:gridCol w="336260"/>
                <a:gridCol w="1922529"/>
                <a:gridCol w="694449"/>
                <a:gridCol w="999032"/>
                <a:gridCol w="609167"/>
                <a:gridCol w="570179"/>
                <a:gridCol w="974665"/>
                <a:gridCol w="596983"/>
                <a:gridCol w="665209"/>
                <a:gridCol w="999032"/>
                <a:gridCol w="596983"/>
              </a:tblGrid>
              <a:tr h="216022">
                <a:tc gridSpan="2">
                  <a:txBody>
                    <a:bodyPr/>
                    <a:lstStyle/>
                    <a:p>
                      <a:pPr algn="l" fontAlgn="b"/>
                      <a:r>
                        <a:rPr lang="en-GB" sz="900" b="1" u="none" strike="noStrike" dirty="0">
                          <a:effectLst/>
                        </a:rPr>
                        <a:t>Variations explored up to 24/11/16 </a:t>
                      </a:r>
                      <a:endParaRPr lang="en-GB" sz="900" b="1" i="0" u="none" strike="noStrike" dirty="0">
                        <a:solidFill>
                          <a:srgbClr val="000000"/>
                        </a:solidFill>
                        <a:effectLst/>
                        <a:latin typeface="Calibri"/>
                      </a:endParaRPr>
                    </a:p>
                  </a:txBody>
                  <a:tcPr marL="6014" marR="6014" marT="6014" marB="0" anchor="b"/>
                </a:tc>
                <a:tc hMerge="1">
                  <a:txBody>
                    <a:bodyPr/>
                    <a:lstStyle/>
                    <a:p>
                      <a:endParaRPr lang="en-GB"/>
                    </a:p>
                  </a:txBody>
                  <a:tcPr/>
                </a:tc>
                <a:tc gridSpan="3">
                  <a:txBody>
                    <a:bodyPr/>
                    <a:lstStyle/>
                    <a:p>
                      <a:pPr algn="ctr" fontAlgn="b"/>
                      <a:r>
                        <a:rPr lang="en-GB" sz="900" b="1" u="none" strike="noStrike" dirty="0">
                          <a:effectLst/>
                        </a:rPr>
                        <a:t>HN Baseline (High Nuclear)</a:t>
                      </a:r>
                      <a:endParaRPr lang="en-GB" sz="900" b="1" i="0" u="none" strike="noStrike" dirty="0">
                        <a:solidFill>
                          <a:srgbClr val="000000"/>
                        </a:solidFill>
                        <a:effectLst/>
                        <a:latin typeface="Calibri"/>
                      </a:endParaRPr>
                    </a:p>
                  </a:txBody>
                  <a:tcPr marL="6014" marR="6014" marT="6014" marB="0" anchor="b"/>
                </a:tc>
                <a:tc hMerge="1">
                  <a:txBody>
                    <a:bodyPr/>
                    <a:lstStyle/>
                    <a:p>
                      <a:endParaRPr lang="en-GB"/>
                    </a:p>
                  </a:txBody>
                  <a:tcPr/>
                </a:tc>
                <a:tc hMerge="1">
                  <a:txBody>
                    <a:bodyPr/>
                    <a:lstStyle/>
                    <a:p>
                      <a:endParaRPr lang="en-GB"/>
                    </a:p>
                  </a:txBody>
                  <a:tcPr/>
                </a:tc>
                <a:tc gridSpan="3">
                  <a:txBody>
                    <a:bodyPr/>
                    <a:lstStyle/>
                    <a:p>
                      <a:pPr algn="ctr" fontAlgn="b"/>
                      <a:r>
                        <a:rPr lang="en-GB" sz="900" b="1" u="none" strike="noStrike" dirty="0">
                          <a:effectLst/>
                        </a:rPr>
                        <a:t>HR Baseline (High Renewables)</a:t>
                      </a:r>
                      <a:endParaRPr lang="en-GB" sz="900" b="1" i="0" u="none" strike="noStrike" dirty="0">
                        <a:solidFill>
                          <a:srgbClr val="000000"/>
                        </a:solidFill>
                        <a:effectLst/>
                        <a:latin typeface="Calibri"/>
                      </a:endParaRPr>
                    </a:p>
                  </a:txBody>
                  <a:tcPr marL="6014" marR="6014" marT="6014" marB="0" anchor="b"/>
                </a:tc>
                <a:tc hMerge="1">
                  <a:txBody>
                    <a:bodyPr/>
                    <a:lstStyle/>
                    <a:p>
                      <a:endParaRPr lang="en-GB"/>
                    </a:p>
                  </a:txBody>
                  <a:tcPr/>
                </a:tc>
                <a:tc hMerge="1">
                  <a:txBody>
                    <a:bodyPr/>
                    <a:lstStyle/>
                    <a:p>
                      <a:endParaRPr lang="en-GB"/>
                    </a:p>
                  </a:txBody>
                  <a:tcPr/>
                </a:tc>
                <a:tc gridSpan="3">
                  <a:txBody>
                    <a:bodyPr/>
                    <a:lstStyle/>
                    <a:p>
                      <a:pPr algn="ctr" fontAlgn="b"/>
                      <a:r>
                        <a:rPr lang="en-GB" sz="900" b="1" u="none" strike="noStrike" dirty="0" err="1">
                          <a:effectLst/>
                        </a:rPr>
                        <a:t>Int</a:t>
                      </a:r>
                      <a:r>
                        <a:rPr lang="en-GB" sz="900" b="1" u="none" strike="noStrike" dirty="0">
                          <a:effectLst/>
                        </a:rPr>
                        <a:t> Baseline (Intermediate)</a:t>
                      </a:r>
                      <a:endParaRPr lang="en-GB" sz="900" b="1" i="0" u="none" strike="noStrike" dirty="0">
                        <a:solidFill>
                          <a:srgbClr val="000000"/>
                        </a:solidFill>
                        <a:effectLst/>
                        <a:latin typeface="Calibri"/>
                      </a:endParaRPr>
                    </a:p>
                  </a:txBody>
                  <a:tcPr marL="6014" marR="6014" marT="6014" marB="0" anchor="b"/>
                </a:tc>
                <a:tc hMerge="1">
                  <a:txBody>
                    <a:bodyPr/>
                    <a:lstStyle/>
                    <a:p>
                      <a:endParaRPr lang="en-GB"/>
                    </a:p>
                  </a:txBody>
                  <a:tcPr/>
                </a:tc>
                <a:tc hMerge="1">
                  <a:txBody>
                    <a:bodyPr/>
                    <a:lstStyle/>
                    <a:p>
                      <a:endParaRPr lang="en-GB"/>
                    </a:p>
                  </a:txBody>
                  <a:tcPr/>
                </a:tc>
              </a:tr>
              <a:tr h="432887">
                <a:tc>
                  <a:txBody>
                    <a:bodyPr/>
                    <a:lstStyle/>
                    <a:p>
                      <a:pPr algn="l" fontAlgn="b"/>
                      <a:endParaRPr lang="en-GB" sz="900" b="0" i="0" u="none" strike="noStrike" dirty="0">
                        <a:solidFill>
                          <a:srgbClr val="000000"/>
                        </a:solidFill>
                        <a:effectLst/>
                        <a:latin typeface="Calibri"/>
                      </a:endParaRPr>
                    </a:p>
                  </a:txBody>
                  <a:tcPr marL="6014" marR="6014" marT="6014" marB="0" anchor="b"/>
                </a:tc>
                <a:tc>
                  <a:txBody>
                    <a:bodyPr/>
                    <a:lstStyle/>
                    <a:p>
                      <a:pPr algn="l" fontAlgn="b"/>
                      <a:r>
                        <a:rPr lang="en-GB" sz="900" u="none" strike="noStrike" dirty="0">
                          <a:effectLst/>
                        </a:rPr>
                        <a:t>Lever no(s) and significance</a:t>
                      </a:r>
                      <a:endParaRPr lang="en-GB" sz="900" b="0" i="0" u="none" strike="noStrike" dirty="0">
                        <a:solidFill>
                          <a:srgbClr val="000000"/>
                        </a:solidFill>
                        <a:effectLst/>
                        <a:latin typeface="Calibri"/>
                      </a:endParaRPr>
                    </a:p>
                  </a:txBody>
                  <a:tcPr marL="6014" marR="6014" marT="6014" marB="0" anchor="b"/>
                </a:tc>
                <a:tc>
                  <a:txBody>
                    <a:bodyPr/>
                    <a:lstStyle/>
                    <a:p>
                      <a:pPr algn="ctr" fontAlgn="b"/>
                      <a:r>
                        <a:rPr lang="en-GB" sz="900" b="1" u="none" strike="noStrike" dirty="0">
                          <a:effectLst/>
                        </a:rPr>
                        <a:t>Variation</a:t>
                      </a:r>
                      <a:endParaRPr lang="en-GB" sz="900" b="1" i="0" u="none" strike="noStrike" dirty="0">
                        <a:solidFill>
                          <a:srgbClr val="000000"/>
                        </a:solidFill>
                        <a:effectLst/>
                        <a:latin typeface="Calibri"/>
                      </a:endParaRPr>
                    </a:p>
                  </a:txBody>
                  <a:tcPr marL="6014" marR="6014" marT="6014" marB="0" anchor="b"/>
                </a:tc>
                <a:tc>
                  <a:txBody>
                    <a:bodyPr/>
                    <a:lstStyle/>
                    <a:p>
                      <a:pPr algn="ctr" fontAlgn="b"/>
                      <a:r>
                        <a:rPr lang="en-GB" sz="900" b="1" u="none" strike="noStrike" dirty="0">
                          <a:effectLst/>
                        </a:rPr>
                        <a:t>Cumulative CO2e to 2100 (Gt)</a:t>
                      </a:r>
                      <a:endParaRPr lang="en-GB" sz="900" b="1" i="0" u="none" strike="noStrike" dirty="0">
                        <a:solidFill>
                          <a:srgbClr val="000000"/>
                        </a:solidFill>
                        <a:effectLst/>
                        <a:latin typeface="Calibri"/>
                      </a:endParaRPr>
                    </a:p>
                  </a:txBody>
                  <a:tcPr marL="6014" marR="6014" marT="6014" marB="0" anchor="b"/>
                </a:tc>
                <a:tc>
                  <a:txBody>
                    <a:bodyPr/>
                    <a:lstStyle/>
                    <a:p>
                      <a:pPr algn="ctr" fontAlgn="b"/>
                      <a:r>
                        <a:rPr lang="en-GB" sz="900" b="1" u="none" strike="noStrike" dirty="0">
                          <a:effectLst/>
                        </a:rPr>
                        <a:t>Estimated mean </a:t>
                      </a:r>
                      <a:r>
                        <a:rPr lang="el-GR" sz="900" b="1" u="none" strike="noStrike" dirty="0">
                          <a:effectLst/>
                        </a:rPr>
                        <a:t>Δ</a:t>
                      </a:r>
                      <a:r>
                        <a:rPr lang="en-GB" sz="900" b="1" u="none" strike="noStrike" dirty="0">
                          <a:effectLst/>
                        </a:rPr>
                        <a:t>T</a:t>
                      </a:r>
                      <a:endParaRPr lang="en-GB" sz="900" b="1" i="0" u="none" strike="noStrike" dirty="0">
                        <a:solidFill>
                          <a:srgbClr val="000000"/>
                        </a:solidFill>
                        <a:effectLst/>
                        <a:latin typeface="Calibri"/>
                      </a:endParaRPr>
                    </a:p>
                  </a:txBody>
                  <a:tcPr marL="6014" marR="6014" marT="6014" marB="0" anchor="b"/>
                </a:tc>
                <a:tc>
                  <a:txBody>
                    <a:bodyPr/>
                    <a:lstStyle/>
                    <a:p>
                      <a:pPr algn="ctr" fontAlgn="b"/>
                      <a:r>
                        <a:rPr lang="en-GB" sz="900" b="1" u="none" strike="noStrike" dirty="0">
                          <a:effectLst/>
                        </a:rPr>
                        <a:t>Variation</a:t>
                      </a:r>
                      <a:endParaRPr lang="en-GB" sz="900" b="1" i="0" u="none" strike="noStrike" dirty="0">
                        <a:solidFill>
                          <a:srgbClr val="000000"/>
                        </a:solidFill>
                        <a:effectLst/>
                        <a:latin typeface="Calibri"/>
                      </a:endParaRPr>
                    </a:p>
                  </a:txBody>
                  <a:tcPr marL="6014" marR="6014" marT="6014" marB="0" anchor="b"/>
                </a:tc>
                <a:tc>
                  <a:txBody>
                    <a:bodyPr/>
                    <a:lstStyle/>
                    <a:p>
                      <a:pPr algn="ctr" fontAlgn="b"/>
                      <a:r>
                        <a:rPr lang="en-GB" sz="900" b="1" u="none" strike="noStrike" dirty="0">
                          <a:effectLst/>
                        </a:rPr>
                        <a:t>Cumulative CO2e to 2100 (Gt)</a:t>
                      </a:r>
                      <a:endParaRPr lang="en-GB" sz="900" b="1" i="0" u="none" strike="noStrike" dirty="0">
                        <a:solidFill>
                          <a:srgbClr val="000000"/>
                        </a:solidFill>
                        <a:effectLst/>
                        <a:latin typeface="Calibri"/>
                      </a:endParaRPr>
                    </a:p>
                  </a:txBody>
                  <a:tcPr marL="6014" marR="6014" marT="6014" marB="0" anchor="b"/>
                </a:tc>
                <a:tc>
                  <a:txBody>
                    <a:bodyPr/>
                    <a:lstStyle/>
                    <a:p>
                      <a:pPr algn="ctr" fontAlgn="b"/>
                      <a:r>
                        <a:rPr lang="en-GB" sz="900" b="1" u="none" strike="noStrike" dirty="0">
                          <a:effectLst/>
                        </a:rPr>
                        <a:t>Estimated mean </a:t>
                      </a:r>
                      <a:r>
                        <a:rPr lang="el-GR" sz="900" b="1" u="none" strike="noStrike" dirty="0">
                          <a:effectLst/>
                        </a:rPr>
                        <a:t>Δ</a:t>
                      </a:r>
                      <a:r>
                        <a:rPr lang="en-GB" sz="900" b="1" u="none" strike="noStrike" dirty="0">
                          <a:effectLst/>
                        </a:rPr>
                        <a:t>T</a:t>
                      </a:r>
                      <a:endParaRPr lang="en-GB" sz="900" b="1" i="0" u="none" strike="noStrike" dirty="0">
                        <a:solidFill>
                          <a:srgbClr val="000000"/>
                        </a:solidFill>
                        <a:effectLst/>
                        <a:latin typeface="Calibri"/>
                      </a:endParaRPr>
                    </a:p>
                  </a:txBody>
                  <a:tcPr marL="6014" marR="6014" marT="6014" marB="0" anchor="b"/>
                </a:tc>
                <a:tc>
                  <a:txBody>
                    <a:bodyPr/>
                    <a:lstStyle/>
                    <a:p>
                      <a:pPr algn="ctr" fontAlgn="b"/>
                      <a:r>
                        <a:rPr lang="en-GB" sz="900" b="1" u="none" strike="noStrike" dirty="0">
                          <a:effectLst/>
                        </a:rPr>
                        <a:t>Variation</a:t>
                      </a:r>
                      <a:endParaRPr lang="en-GB" sz="900" b="1" i="0" u="none" strike="noStrike" dirty="0">
                        <a:solidFill>
                          <a:srgbClr val="000000"/>
                        </a:solidFill>
                        <a:effectLst/>
                        <a:latin typeface="Calibri"/>
                      </a:endParaRPr>
                    </a:p>
                  </a:txBody>
                  <a:tcPr marL="6014" marR="6014" marT="6014" marB="0" anchor="b"/>
                </a:tc>
                <a:tc>
                  <a:txBody>
                    <a:bodyPr/>
                    <a:lstStyle/>
                    <a:p>
                      <a:pPr algn="ctr" fontAlgn="b"/>
                      <a:r>
                        <a:rPr lang="en-GB" sz="900" b="1" u="none" strike="noStrike" dirty="0">
                          <a:effectLst/>
                        </a:rPr>
                        <a:t>Cumulative CO2e to 2100 (Gt)</a:t>
                      </a:r>
                      <a:endParaRPr lang="en-GB" sz="900" b="1" i="0" u="none" strike="noStrike" dirty="0">
                        <a:solidFill>
                          <a:srgbClr val="000000"/>
                        </a:solidFill>
                        <a:effectLst/>
                        <a:latin typeface="Calibri"/>
                      </a:endParaRPr>
                    </a:p>
                  </a:txBody>
                  <a:tcPr marL="6014" marR="6014" marT="6014" marB="0" anchor="b"/>
                </a:tc>
                <a:tc>
                  <a:txBody>
                    <a:bodyPr/>
                    <a:lstStyle/>
                    <a:p>
                      <a:pPr algn="ctr" fontAlgn="b"/>
                      <a:r>
                        <a:rPr lang="en-GB" sz="900" b="1" u="none" strike="noStrike" dirty="0">
                          <a:effectLst/>
                        </a:rPr>
                        <a:t>Estimated mean </a:t>
                      </a:r>
                      <a:r>
                        <a:rPr lang="el-GR" sz="900" b="1" u="none" strike="noStrike" dirty="0">
                          <a:effectLst/>
                        </a:rPr>
                        <a:t>Δ</a:t>
                      </a:r>
                      <a:r>
                        <a:rPr lang="en-GB" sz="900" b="1" u="none" strike="noStrike" dirty="0">
                          <a:effectLst/>
                        </a:rPr>
                        <a:t>T</a:t>
                      </a:r>
                      <a:endParaRPr lang="en-GB" sz="900" b="1" i="0" u="none" strike="noStrike" dirty="0">
                        <a:solidFill>
                          <a:srgbClr val="000000"/>
                        </a:solidFill>
                        <a:effectLst/>
                        <a:latin typeface="Calibri"/>
                      </a:endParaRPr>
                    </a:p>
                  </a:txBody>
                  <a:tcPr marL="6014" marR="6014" marT="6014" marB="0" anchor="b"/>
                </a:tc>
              </a:tr>
              <a:tr h="245028">
                <a:tc gridSpan="2">
                  <a:txBody>
                    <a:bodyPr/>
                    <a:lstStyle/>
                    <a:p>
                      <a:pPr algn="l" fontAlgn="b"/>
                      <a:r>
                        <a:rPr lang="en-GB" sz="900" u="none" strike="noStrike">
                          <a:effectLst/>
                        </a:rPr>
                        <a:t>Baseline</a:t>
                      </a:r>
                      <a:endParaRPr lang="en-GB" sz="900" b="0" i="0" u="none" strike="noStrike">
                        <a:solidFill>
                          <a:srgbClr val="000000"/>
                        </a:solidFill>
                        <a:effectLst/>
                        <a:latin typeface="Calibri"/>
                      </a:endParaRPr>
                    </a:p>
                  </a:txBody>
                  <a:tcPr marL="6014" marR="6014" marT="6014" marB="0" anchor="b"/>
                </a:tc>
                <a:tc hMerge="1">
                  <a:txBody>
                    <a:bodyPr/>
                    <a:lstStyle/>
                    <a:p>
                      <a:endParaRPr lang="en-GB"/>
                    </a:p>
                  </a:txBody>
                  <a:tcPr/>
                </a:tc>
                <a:tc>
                  <a:txBody>
                    <a:bodyPr/>
                    <a:lstStyle/>
                    <a:p>
                      <a:pPr algn="l" fontAlgn="b"/>
                      <a:endParaRPr lang="en-GB" sz="900" b="0" i="0" u="none" strike="noStrike" dirty="0">
                        <a:solidFill>
                          <a:srgbClr val="000000"/>
                        </a:solidFill>
                        <a:effectLst/>
                        <a:latin typeface="Calibri"/>
                      </a:endParaRPr>
                    </a:p>
                  </a:txBody>
                  <a:tcPr marL="6014" marR="6014" marT="6014" marB="0" anchor="b"/>
                </a:tc>
                <a:tc>
                  <a:txBody>
                    <a:bodyPr/>
                    <a:lstStyle/>
                    <a:p>
                      <a:pPr algn="ctr" fontAlgn="b"/>
                      <a:r>
                        <a:rPr lang="en-GB" sz="1100" u="none" strike="noStrike" dirty="0">
                          <a:solidFill>
                            <a:srgbClr val="FF0000"/>
                          </a:solidFill>
                          <a:effectLst/>
                        </a:rPr>
                        <a:t>3003</a:t>
                      </a:r>
                      <a:endParaRPr lang="en-GB" sz="1100" b="0" i="0" u="none" strike="noStrike" dirty="0">
                        <a:solidFill>
                          <a:srgbClr val="FF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2.45</a:t>
                      </a:r>
                      <a:endParaRPr lang="en-GB" sz="1100" b="1" i="0" u="none" strike="noStrike" dirty="0">
                        <a:solidFill>
                          <a:srgbClr val="FF0000"/>
                        </a:solidFill>
                        <a:effectLst/>
                        <a:latin typeface="Calibri"/>
                      </a:endParaRPr>
                    </a:p>
                  </a:txBody>
                  <a:tcPr marL="6014" marR="6014" marT="6014" marB="0" anchor="b"/>
                </a:tc>
                <a:tc>
                  <a:txBody>
                    <a:bodyPr/>
                    <a:lstStyle/>
                    <a:p>
                      <a:pPr algn="l" fontAlgn="b"/>
                      <a:endParaRPr lang="en-GB" sz="1100" b="0" i="0" u="none" strike="noStrike" dirty="0">
                        <a:solidFill>
                          <a:srgbClr val="FF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2882</a:t>
                      </a:r>
                      <a:endParaRPr lang="en-GB" sz="1100" b="1" i="0" u="none" strike="noStrike" dirty="0">
                        <a:solidFill>
                          <a:srgbClr val="FF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2.15</a:t>
                      </a:r>
                      <a:endParaRPr lang="en-GB" sz="1100" b="1" i="0" u="none" strike="noStrike" dirty="0">
                        <a:solidFill>
                          <a:srgbClr val="FF0000"/>
                        </a:solidFill>
                        <a:effectLst/>
                        <a:latin typeface="Calibri"/>
                      </a:endParaRPr>
                    </a:p>
                  </a:txBody>
                  <a:tcPr marL="6014" marR="6014" marT="6014" marB="0" anchor="b"/>
                </a:tc>
                <a:tc>
                  <a:txBody>
                    <a:bodyPr/>
                    <a:lstStyle/>
                    <a:p>
                      <a:pPr algn="l" fontAlgn="b"/>
                      <a:endParaRPr lang="en-GB" sz="1100" b="0" i="0" u="none" strike="noStrike" dirty="0">
                        <a:solidFill>
                          <a:srgbClr val="FF0000"/>
                        </a:solidFill>
                        <a:effectLst/>
                        <a:latin typeface="Calibri"/>
                      </a:endParaRPr>
                    </a:p>
                  </a:txBody>
                  <a:tcPr marL="6014" marR="6014" marT="6014" marB="0" anchor="b"/>
                </a:tc>
                <a:tc>
                  <a:txBody>
                    <a:bodyPr/>
                    <a:lstStyle/>
                    <a:p>
                      <a:pPr algn="ctr" fontAlgn="b"/>
                      <a:r>
                        <a:rPr lang="en-GB" sz="1100" u="none" strike="noStrike" dirty="0">
                          <a:solidFill>
                            <a:srgbClr val="FF0000"/>
                          </a:solidFill>
                          <a:effectLst/>
                        </a:rPr>
                        <a:t>2768</a:t>
                      </a:r>
                      <a:endParaRPr lang="en-GB" sz="1100" b="0" i="0" u="none" strike="noStrike" dirty="0">
                        <a:solidFill>
                          <a:srgbClr val="FF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2.1</a:t>
                      </a:r>
                      <a:endParaRPr lang="en-GB" sz="1100" b="1" i="0" u="none" strike="noStrike" dirty="0">
                        <a:solidFill>
                          <a:srgbClr val="FF0000"/>
                        </a:solidFill>
                        <a:effectLst/>
                        <a:latin typeface="Calibri"/>
                      </a:endParaRPr>
                    </a:p>
                  </a:txBody>
                  <a:tcPr marL="6014" marR="6014" marT="6014" marB="0" anchor="b"/>
                </a:tc>
              </a:tr>
              <a:tr h="215183">
                <a:tc>
                  <a:txBody>
                    <a:bodyPr/>
                    <a:lstStyle/>
                    <a:p>
                      <a:pPr algn="l" fontAlgn="b"/>
                      <a:r>
                        <a:rPr lang="en-GB" sz="900" u="none" strike="noStrike">
                          <a:effectLst/>
                        </a:rPr>
                        <a:t>Var 1</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 Lever 33  calorie consumption </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2.0 &gt; 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2747</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2.3</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3.0 &gt; 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dirty="0">
                          <a:effectLst/>
                        </a:rPr>
                        <a:t>2837</a:t>
                      </a:r>
                      <a:endParaRPr lang="en-GB" sz="900" b="0" i="0" u="none" strike="noStrike" dirty="0">
                        <a:solidFill>
                          <a:srgbClr val="000000"/>
                        </a:solidFill>
                        <a:effectLst/>
                        <a:latin typeface="Calibri"/>
                      </a:endParaRPr>
                    </a:p>
                  </a:txBody>
                  <a:tcPr marL="6014" marR="6014" marT="6014" marB="0" anchor="b"/>
                </a:tc>
                <a:tc>
                  <a:txBody>
                    <a:bodyPr/>
                    <a:lstStyle/>
                    <a:p>
                      <a:pPr algn="ctr" fontAlgn="b"/>
                      <a:r>
                        <a:rPr lang="en-GB" sz="900" u="none" strike="noStrike" dirty="0">
                          <a:effectLst/>
                        </a:rPr>
                        <a:t>2.15</a:t>
                      </a:r>
                      <a:endParaRPr lang="en-GB" sz="900" b="0" i="0" u="none" strike="noStrike" dirty="0">
                        <a:solidFill>
                          <a:srgbClr val="000000"/>
                        </a:solidFill>
                        <a:effectLst/>
                        <a:latin typeface="Calibri"/>
                      </a:endParaRPr>
                    </a:p>
                  </a:txBody>
                  <a:tcPr marL="6014" marR="6014" marT="6014" marB="0" anchor="b"/>
                </a:tc>
                <a:tc>
                  <a:txBody>
                    <a:bodyPr/>
                    <a:lstStyle/>
                    <a:p>
                      <a:pPr algn="l" fontAlgn="b"/>
                      <a:r>
                        <a:rPr lang="en-GB" sz="900" u="none" strike="noStrike" dirty="0">
                          <a:effectLst/>
                        </a:rPr>
                        <a:t>2.0 &gt; 3.5</a:t>
                      </a:r>
                      <a:endParaRPr lang="en-GB" sz="900" b="0" i="0" u="none" strike="noStrike" dirty="0">
                        <a:solidFill>
                          <a:srgbClr val="000000"/>
                        </a:solidFill>
                        <a:effectLst/>
                        <a:latin typeface="Calibri"/>
                      </a:endParaRPr>
                    </a:p>
                  </a:txBody>
                  <a:tcPr marL="6014" marR="6014" marT="6014" marB="0" anchor="b"/>
                </a:tc>
                <a:tc>
                  <a:txBody>
                    <a:bodyPr/>
                    <a:lstStyle/>
                    <a:p>
                      <a:pPr algn="ctr" fontAlgn="b"/>
                      <a:r>
                        <a:rPr lang="en-GB" sz="900" u="none" strike="noStrike" dirty="0">
                          <a:effectLst/>
                        </a:rPr>
                        <a:t>2613</a:t>
                      </a:r>
                      <a:endParaRPr lang="en-GB" sz="900" b="0" i="0" u="none" strike="noStrike" dirty="0">
                        <a:solidFill>
                          <a:srgbClr val="000000"/>
                        </a:solidFill>
                        <a:effectLst/>
                        <a:latin typeface="Calibri"/>
                      </a:endParaRPr>
                    </a:p>
                  </a:txBody>
                  <a:tcPr marL="6014" marR="6014" marT="6014" marB="0" anchor="b"/>
                </a:tc>
                <a:tc>
                  <a:txBody>
                    <a:bodyPr/>
                    <a:lstStyle/>
                    <a:p>
                      <a:pPr algn="ctr" fontAlgn="b"/>
                      <a:r>
                        <a:rPr lang="en-GB" sz="900" u="none" strike="noStrike">
                          <a:effectLst/>
                        </a:rPr>
                        <a:t>2</a:t>
                      </a:r>
                      <a:endParaRPr lang="en-GB" sz="900" b="0" i="0" u="none" strike="noStrike">
                        <a:solidFill>
                          <a:srgbClr val="000000"/>
                        </a:solidFill>
                        <a:effectLst/>
                        <a:latin typeface="Calibri"/>
                      </a:endParaRPr>
                    </a:p>
                  </a:txBody>
                  <a:tcPr marL="6014" marR="6014" marT="6014" marB="0" anchor="b"/>
                </a:tc>
              </a:tr>
              <a:tr h="454228">
                <a:tc>
                  <a:txBody>
                    <a:bodyPr/>
                    <a:lstStyle/>
                    <a:p>
                      <a:pPr algn="l" fontAlgn="b"/>
                      <a:r>
                        <a:rPr lang="en-GB" sz="900" u="none" strike="noStrike">
                          <a:effectLst/>
                        </a:rPr>
                        <a:t>Var 2 </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dirty="0">
                          <a:effectLst/>
                        </a:rPr>
                        <a:t>Levers 34&amp;35 Meat consumption/type</a:t>
                      </a:r>
                      <a:endParaRPr lang="en-GB" sz="900" b="0" i="0" u="none" strike="noStrike" dirty="0">
                        <a:solidFill>
                          <a:srgbClr val="000000"/>
                        </a:solidFill>
                        <a:effectLst/>
                        <a:latin typeface="Calibri"/>
                      </a:endParaRPr>
                    </a:p>
                  </a:txBody>
                  <a:tcPr marL="6014" marR="6014" marT="6014" marB="0" anchor="b"/>
                </a:tc>
                <a:tc>
                  <a:txBody>
                    <a:bodyPr/>
                    <a:lstStyle/>
                    <a:p>
                      <a:pPr algn="l" fontAlgn="b"/>
                      <a:r>
                        <a:rPr lang="en-GB" sz="900" u="none" strike="noStrike">
                          <a:effectLst/>
                        </a:rPr>
                        <a:t>2,3&gt; 3,3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2508</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2.15</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3,3&gt; 3,3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2882</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dirty="0">
                          <a:effectLst/>
                        </a:rPr>
                        <a:t>2.15</a:t>
                      </a:r>
                      <a:endParaRPr lang="en-GB" sz="900" b="0" i="0" u="none" strike="noStrike" dirty="0">
                        <a:solidFill>
                          <a:srgbClr val="000000"/>
                        </a:solidFill>
                        <a:effectLst/>
                        <a:latin typeface="Calibri"/>
                      </a:endParaRPr>
                    </a:p>
                  </a:txBody>
                  <a:tcPr marL="6014" marR="6014" marT="6014" marB="0" anchor="b"/>
                </a:tc>
                <a:tc>
                  <a:txBody>
                    <a:bodyPr/>
                    <a:lstStyle/>
                    <a:p>
                      <a:pPr algn="l" fontAlgn="b"/>
                      <a:r>
                        <a:rPr lang="en-GB" sz="900" u="none" strike="noStrike" dirty="0">
                          <a:effectLst/>
                        </a:rPr>
                        <a:t>2,3&gt; 3,3</a:t>
                      </a:r>
                      <a:endParaRPr lang="en-GB" sz="900" b="0" i="0" u="none" strike="noStrike" dirty="0">
                        <a:solidFill>
                          <a:srgbClr val="000000"/>
                        </a:solidFill>
                        <a:effectLst/>
                        <a:latin typeface="Calibri"/>
                      </a:endParaRPr>
                    </a:p>
                  </a:txBody>
                  <a:tcPr marL="6014" marR="6014" marT="6014" marB="0" anchor="b"/>
                </a:tc>
                <a:tc>
                  <a:txBody>
                    <a:bodyPr/>
                    <a:lstStyle/>
                    <a:p>
                      <a:pPr algn="ctr" fontAlgn="b"/>
                      <a:r>
                        <a:rPr lang="en-GB" sz="900" u="none" strike="noStrike">
                          <a:effectLst/>
                        </a:rPr>
                        <a:t>2787</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2.1</a:t>
                      </a:r>
                      <a:endParaRPr lang="en-GB" sz="900" b="0" i="0" u="none" strike="noStrike">
                        <a:solidFill>
                          <a:srgbClr val="000000"/>
                        </a:solidFill>
                        <a:effectLst/>
                        <a:latin typeface="Calibri"/>
                      </a:endParaRPr>
                    </a:p>
                  </a:txBody>
                  <a:tcPr marL="6014" marR="6014" marT="6014" marB="0" anchor="b"/>
                </a:tc>
              </a:tr>
              <a:tr h="417909">
                <a:tc>
                  <a:txBody>
                    <a:bodyPr/>
                    <a:lstStyle/>
                    <a:p>
                      <a:pPr algn="l" fontAlgn="b"/>
                      <a:r>
                        <a:rPr lang="en-GB" sz="900" u="none" strike="noStrike">
                          <a:effectLst/>
                        </a:rPr>
                        <a:t>Var 5 </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Levers 34&amp;35 Meat consumption/type</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2,3&gt;3.5,3.5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1638</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1.55</a:t>
                      </a:r>
                      <a:endParaRPr lang="en-GB" sz="1100" b="1" i="0" u="none" strike="noStrike" dirty="0">
                        <a:solidFill>
                          <a:srgbClr val="FF0000"/>
                        </a:solidFill>
                        <a:effectLst/>
                        <a:latin typeface="Calibri"/>
                      </a:endParaRPr>
                    </a:p>
                  </a:txBody>
                  <a:tcPr marL="6014" marR="6014" marT="6014" marB="0" anchor="b"/>
                </a:tc>
                <a:tc>
                  <a:txBody>
                    <a:bodyPr/>
                    <a:lstStyle/>
                    <a:p>
                      <a:pPr algn="l" fontAlgn="b"/>
                      <a:r>
                        <a:rPr lang="en-GB" sz="900" u="none" strike="noStrike">
                          <a:effectLst/>
                        </a:rPr>
                        <a:t>3,3&gt;3.5,3.5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1913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1.6</a:t>
                      </a:r>
                      <a:endParaRPr lang="en-GB" sz="1100" b="1" i="0" u="none" strike="noStrike" dirty="0">
                        <a:solidFill>
                          <a:srgbClr val="FF0000"/>
                        </a:solidFill>
                        <a:effectLst/>
                        <a:latin typeface="Calibri"/>
                      </a:endParaRPr>
                    </a:p>
                  </a:txBody>
                  <a:tcPr marL="6014" marR="6014" marT="6014" marB="0" anchor="b"/>
                </a:tc>
                <a:tc>
                  <a:txBody>
                    <a:bodyPr/>
                    <a:lstStyle/>
                    <a:p>
                      <a:pPr algn="l" fontAlgn="b"/>
                      <a:r>
                        <a:rPr lang="en-GB" sz="900" u="none" strike="noStrike">
                          <a:effectLst/>
                        </a:rPr>
                        <a:t>2,3&gt;3.5,3.5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1941</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1.6</a:t>
                      </a:r>
                      <a:endParaRPr lang="en-GB" sz="1100" b="1" i="0" u="none" strike="noStrike" dirty="0">
                        <a:solidFill>
                          <a:srgbClr val="FF0000"/>
                        </a:solidFill>
                        <a:effectLst/>
                        <a:latin typeface="Calibri"/>
                      </a:endParaRPr>
                    </a:p>
                  </a:txBody>
                  <a:tcPr marL="6014" marR="6014" marT="6014" marB="0" anchor="b"/>
                </a:tc>
              </a:tr>
              <a:tr h="228035">
                <a:tc>
                  <a:txBody>
                    <a:bodyPr/>
                    <a:lstStyle/>
                    <a:p>
                      <a:pPr algn="l" fontAlgn="b"/>
                      <a:r>
                        <a:rPr lang="en-GB" sz="900" u="none" strike="noStrike">
                          <a:effectLst/>
                        </a:rPr>
                        <a:t>Var 3 </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Lever 36 Crop yields</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1.7&gt;3.0</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2483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2.2</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2&gt;3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2710</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2.1</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1.7&gt;3.0</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2616</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2.05</a:t>
                      </a:r>
                      <a:endParaRPr lang="en-GB" sz="900" b="0" i="0" u="none" strike="noStrike">
                        <a:solidFill>
                          <a:srgbClr val="000000"/>
                        </a:solidFill>
                        <a:effectLst/>
                        <a:latin typeface="Calibri"/>
                      </a:endParaRPr>
                    </a:p>
                  </a:txBody>
                  <a:tcPr marL="6014" marR="6014" marT="6014" marB="0" anchor="b"/>
                </a:tc>
              </a:tr>
              <a:tr h="245028">
                <a:tc>
                  <a:txBody>
                    <a:bodyPr/>
                    <a:lstStyle/>
                    <a:p>
                      <a:pPr algn="l" fontAlgn="b"/>
                      <a:r>
                        <a:rPr lang="en-GB" sz="900" u="none" strike="noStrike">
                          <a:effectLst/>
                        </a:rPr>
                        <a:t>Var 6</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Lever 36 Crop yields</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1.7&gt;3.5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2405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2.2</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2&gt;3.5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2600</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2.05</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1.7&gt;3.5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2514</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1.95</a:t>
                      </a:r>
                      <a:endParaRPr lang="en-GB" sz="1100" b="1" i="0" u="none" strike="noStrike" dirty="0">
                        <a:solidFill>
                          <a:srgbClr val="FF0000"/>
                        </a:solidFill>
                        <a:effectLst/>
                        <a:latin typeface="Calibri"/>
                      </a:endParaRPr>
                    </a:p>
                  </a:txBody>
                  <a:tcPr marL="6014" marR="6014" marT="6014" marB="0" anchor="b"/>
                </a:tc>
              </a:tr>
              <a:tr h="245028">
                <a:tc>
                  <a:txBody>
                    <a:bodyPr/>
                    <a:lstStyle/>
                    <a:p>
                      <a:pPr algn="l" fontAlgn="b"/>
                      <a:r>
                        <a:rPr lang="en-GB" sz="900" u="none" strike="noStrike">
                          <a:effectLst/>
                        </a:rPr>
                        <a:t>Var 4</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Levers 38,39 Livestock yields </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2,3&gt;3,3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2643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2.3</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2,2&gt;3,3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2555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2.05</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2,3&gt;3,3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2500</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2</a:t>
                      </a:r>
                      <a:endParaRPr lang="en-GB" sz="1100" b="1" i="0" u="none" strike="noStrike" dirty="0">
                        <a:solidFill>
                          <a:srgbClr val="FF0000"/>
                        </a:solidFill>
                        <a:effectLst/>
                        <a:latin typeface="Calibri"/>
                      </a:endParaRPr>
                    </a:p>
                  </a:txBody>
                  <a:tcPr marL="6014" marR="6014" marT="6014" marB="0" anchor="b"/>
                </a:tc>
              </a:tr>
              <a:tr h="417909">
                <a:tc>
                  <a:txBody>
                    <a:bodyPr/>
                    <a:lstStyle/>
                    <a:p>
                      <a:pPr algn="l" fontAlgn="b"/>
                      <a:r>
                        <a:rPr lang="en-GB" sz="900" u="none" strike="noStrike">
                          <a:effectLst/>
                        </a:rPr>
                        <a:t>Var 7 </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dirty="0">
                          <a:effectLst/>
                        </a:rPr>
                        <a:t>Levers 38,39 Livestock yields </a:t>
                      </a:r>
                      <a:endParaRPr lang="en-GB" sz="900" b="0" i="0" u="none" strike="noStrike" dirty="0">
                        <a:solidFill>
                          <a:srgbClr val="000000"/>
                        </a:solidFill>
                        <a:effectLst/>
                        <a:latin typeface="Calibri"/>
                      </a:endParaRPr>
                    </a:p>
                  </a:txBody>
                  <a:tcPr marL="6014" marR="6014" marT="6014" marB="0" anchor="b"/>
                </a:tc>
                <a:tc>
                  <a:txBody>
                    <a:bodyPr/>
                    <a:lstStyle/>
                    <a:p>
                      <a:pPr algn="l" fontAlgn="b"/>
                      <a:r>
                        <a:rPr lang="en-GB" sz="900" u="none" strike="noStrike">
                          <a:effectLst/>
                        </a:rPr>
                        <a:t>2,3&gt;3.5,3.5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2596</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2.35</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2,2&gt;3.5,3.5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2361</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2,3&gt;3.5,3.5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2342</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1.95</a:t>
                      </a:r>
                      <a:endParaRPr lang="en-GB" sz="1100" b="1" i="0" u="none" strike="noStrike" dirty="0">
                        <a:solidFill>
                          <a:srgbClr val="FF0000"/>
                        </a:solidFill>
                        <a:effectLst/>
                        <a:latin typeface="Calibri"/>
                      </a:endParaRPr>
                    </a:p>
                  </a:txBody>
                  <a:tcPr marL="6014" marR="6014" marT="6014" marB="0" anchor="b"/>
                </a:tc>
              </a:tr>
              <a:tr h="417909">
                <a:tc>
                  <a:txBody>
                    <a:bodyPr/>
                    <a:lstStyle/>
                    <a:p>
                      <a:pPr algn="l" fontAlgn="b"/>
                      <a:r>
                        <a:rPr lang="en-GB" sz="900" u="none" strike="noStrike">
                          <a:effectLst/>
                        </a:rPr>
                        <a:t>Var 8</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Levers 36,42 Surplus land use</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1.7,2.6&gt; 3.5,3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2453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2.2</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2,1.3&gt; 3.5,3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2992</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dirty="0">
                          <a:effectLst/>
                        </a:rPr>
                        <a:t>2.2</a:t>
                      </a:r>
                      <a:endParaRPr lang="en-GB" sz="900" b="0" i="0" u="none" strike="noStrike" dirty="0">
                        <a:solidFill>
                          <a:srgbClr val="000000"/>
                        </a:solidFill>
                        <a:effectLst/>
                        <a:latin typeface="Calibri"/>
                      </a:endParaRPr>
                    </a:p>
                  </a:txBody>
                  <a:tcPr marL="6014" marR="6014" marT="6014" marB="0" anchor="b"/>
                </a:tc>
                <a:tc>
                  <a:txBody>
                    <a:bodyPr/>
                    <a:lstStyle/>
                    <a:p>
                      <a:pPr algn="l" fontAlgn="b"/>
                      <a:r>
                        <a:rPr lang="en-GB" sz="900" u="none" strike="noStrike">
                          <a:effectLst/>
                        </a:rPr>
                        <a:t>1.7,2.6&gt; 3.5,3</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2697</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dirty="0">
                          <a:effectLst/>
                        </a:rPr>
                        <a:t>2.1</a:t>
                      </a:r>
                      <a:endParaRPr lang="en-GB" sz="900" b="0" i="0" u="none" strike="noStrike" dirty="0">
                        <a:solidFill>
                          <a:srgbClr val="000000"/>
                        </a:solidFill>
                        <a:effectLst/>
                        <a:latin typeface="Calibri"/>
                      </a:endParaRPr>
                    </a:p>
                  </a:txBody>
                  <a:tcPr marL="6014" marR="6014" marT="6014" marB="0" anchor="b"/>
                </a:tc>
              </a:tr>
              <a:tr h="417909">
                <a:tc>
                  <a:txBody>
                    <a:bodyPr/>
                    <a:lstStyle/>
                    <a:p>
                      <a:pPr algn="l" fontAlgn="b"/>
                      <a:r>
                        <a:rPr lang="en-GB" sz="900" u="none" strike="noStrike">
                          <a:effectLst/>
                        </a:rPr>
                        <a:t>Var 9</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dirty="0">
                          <a:effectLst/>
                        </a:rPr>
                        <a:t>Levers 40,41 Bioenergy yields</a:t>
                      </a:r>
                      <a:endParaRPr lang="en-GB" sz="900" b="0" i="0" u="none" strike="noStrike" dirty="0">
                        <a:solidFill>
                          <a:srgbClr val="000000"/>
                        </a:solidFill>
                        <a:effectLst/>
                        <a:latin typeface="Calibri"/>
                      </a:endParaRPr>
                    </a:p>
                  </a:txBody>
                  <a:tcPr marL="6014" marR="6014" marT="6014" marB="0" anchor="b"/>
                </a:tc>
                <a:tc>
                  <a:txBody>
                    <a:bodyPr/>
                    <a:lstStyle/>
                    <a:p>
                      <a:pPr algn="l" fontAlgn="b"/>
                      <a:r>
                        <a:rPr lang="en-GB" sz="900" u="none" strike="noStrike">
                          <a:effectLst/>
                        </a:rPr>
                        <a:t>3,3&gt; 3.5,3.5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2966</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2.45</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2,2&gt; 3.5,3.5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2724</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2.1</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a:effectLst/>
                        </a:rPr>
                        <a:t>3,3&gt; 3.5,3.5</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dirty="0">
                          <a:effectLst/>
                        </a:rPr>
                        <a:t>2612</a:t>
                      </a:r>
                      <a:endParaRPr lang="en-GB" sz="900" b="0" i="0" u="none" strike="noStrike" dirty="0">
                        <a:solidFill>
                          <a:srgbClr val="000000"/>
                        </a:solidFill>
                        <a:effectLst/>
                        <a:latin typeface="Calibri"/>
                      </a:endParaRPr>
                    </a:p>
                  </a:txBody>
                  <a:tcPr marL="6014" marR="6014" marT="6014" marB="0" anchor="b"/>
                </a:tc>
                <a:tc>
                  <a:txBody>
                    <a:bodyPr/>
                    <a:lstStyle/>
                    <a:p>
                      <a:pPr algn="ctr" fontAlgn="b"/>
                      <a:r>
                        <a:rPr lang="en-GB" sz="900" u="none" strike="noStrike" dirty="0">
                          <a:effectLst/>
                        </a:rPr>
                        <a:t>2.05</a:t>
                      </a:r>
                      <a:endParaRPr lang="en-GB" sz="900" b="0" i="0" u="none" strike="noStrike" dirty="0">
                        <a:solidFill>
                          <a:srgbClr val="000000"/>
                        </a:solidFill>
                        <a:effectLst/>
                        <a:latin typeface="Calibri"/>
                      </a:endParaRPr>
                    </a:p>
                  </a:txBody>
                  <a:tcPr marL="6014" marR="6014" marT="6014" marB="0" anchor="b"/>
                </a:tc>
              </a:tr>
              <a:tr h="389904">
                <a:tc>
                  <a:txBody>
                    <a:bodyPr/>
                    <a:lstStyle/>
                    <a:p>
                      <a:pPr algn="l" fontAlgn="b"/>
                      <a:r>
                        <a:rPr lang="en-GB" sz="900" u="none" strike="noStrike">
                          <a:effectLst/>
                        </a:rPr>
                        <a:t>Var 10 </a:t>
                      </a:r>
                      <a:endParaRPr lang="en-GB" sz="900" b="0" i="0" u="none" strike="noStrike">
                        <a:solidFill>
                          <a:srgbClr val="000000"/>
                        </a:solidFill>
                        <a:effectLst/>
                        <a:latin typeface="Calibri"/>
                      </a:endParaRPr>
                    </a:p>
                  </a:txBody>
                  <a:tcPr marL="6014" marR="6014" marT="6014" marB="0" anchor="b"/>
                </a:tc>
                <a:tc>
                  <a:txBody>
                    <a:bodyPr/>
                    <a:lstStyle/>
                    <a:p>
                      <a:pPr algn="l" fontAlgn="b"/>
                      <a:r>
                        <a:rPr lang="en-GB" sz="900" u="none" strike="noStrike" dirty="0">
                          <a:effectLst/>
                        </a:rPr>
                        <a:t> Lever 48 Wastes &amp; residues</a:t>
                      </a:r>
                      <a:endParaRPr lang="en-GB" sz="900" b="0" i="0" u="none" strike="noStrike" dirty="0">
                        <a:solidFill>
                          <a:srgbClr val="000000"/>
                        </a:solidFill>
                        <a:effectLst/>
                        <a:latin typeface="Calibri"/>
                      </a:endParaRPr>
                    </a:p>
                  </a:txBody>
                  <a:tcPr marL="6014" marR="6014" marT="6014" marB="0" anchor="b"/>
                </a:tc>
                <a:tc>
                  <a:txBody>
                    <a:bodyPr/>
                    <a:lstStyle/>
                    <a:p>
                      <a:pPr algn="l" fontAlgn="b"/>
                      <a:r>
                        <a:rPr lang="en-GB" sz="900" u="none" strike="noStrike">
                          <a:effectLst/>
                        </a:rPr>
                        <a:t>1.5 &gt; 3.0</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2498</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2.05</a:t>
                      </a:r>
                      <a:endParaRPr lang="en-GB" sz="1100" b="1" i="0" u="none" strike="noStrike" dirty="0">
                        <a:solidFill>
                          <a:srgbClr val="FF0000"/>
                        </a:solidFill>
                        <a:effectLst/>
                        <a:latin typeface="Calibri"/>
                      </a:endParaRPr>
                    </a:p>
                  </a:txBody>
                  <a:tcPr marL="6014" marR="6014" marT="6014" marB="0" anchor="b"/>
                </a:tc>
                <a:tc>
                  <a:txBody>
                    <a:bodyPr/>
                    <a:lstStyle/>
                    <a:p>
                      <a:pPr algn="l" fontAlgn="b"/>
                      <a:r>
                        <a:rPr lang="en-GB" sz="900" u="none" strike="noStrike">
                          <a:effectLst/>
                        </a:rPr>
                        <a:t>2&gt; 3.0</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2708</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2</a:t>
                      </a:r>
                      <a:endParaRPr lang="en-GB" sz="1100" b="1" i="0" u="none" strike="noStrike" dirty="0">
                        <a:solidFill>
                          <a:srgbClr val="FF0000"/>
                        </a:solidFill>
                        <a:effectLst/>
                        <a:latin typeface="Calibri"/>
                      </a:endParaRPr>
                    </a:p>
                  </a:txBody>
                  <a:tcPr marL="6014" marR="6014" marT="6014" marB="0" anchor="b"/>
                </a:tc>
                <a:tc>
                  <a:txBody>
                    <a:bodyPr/>
                    <a:lstStyle/>
                    <a:p>
                      <a:pPr algn="l" fontAlgn="b"/>
                      <a:r>
                        <a:rPr lang="en-GB" sz="900" u="none" strike="noStrike">
                          <a:effectLst/>
                        </a:rPr>
                        <a:t>1.5 &gt; 3.0</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900" u="none" strike="noStrike">
                          <a:effectLst/>
                        </a:rPr>
                        <a:t>2614</a:t>
                      </a:r>
                      <a:endParaRPr lang="en-GB" sz="900" b="0" i="0" u="none" strike="noStrike">
                        <a:solidFill>
                          <a:srgbClr val="000000"/>
                        </a:solidFill>
                        <a:effectLst/>
                        <a:latin typeface="Calibri"/>
                      </a:endParaRPr>
                    </a:p>
                  </a:txBody>
                  <a:tcPr marL="6014" marR="6014" marT="6014" marB="0" anchor="b"/>
                </a:tc>
                <a:tc>
                  <a:txBody>
                    <a:bodyPr/>
                    <a:lstStyle/>
                    <a:p>
                      <a:pPr algn="ctr" fontAlgn="b"/>
                      <a:r>
                        <a:rPr lang="en-GB" sz="1100" b="1" u="none" strike="noStrike" dirty="0">
                          <a:solidFill>
                            <a:srgbClr val="FF0000"/>
                          </a:solidFill>
                          <a:effectLst/>
                        </a:rPr>
                        <a:t>1.95</a:t>
                      </a:r>
                      <a:endParaRPr lang="en-GB" sz="1100" b="1" i="0" u="none" strike="noStrike" dirty="0">
                        <a:solidFill>
                          <a:srgbClr val="FF0000"/>
                        </a:solidFill>
                        <a:effectLst/>
                        <a:latin typeface="Calibri"/>
                      </a:endParaRPr>
                    </a:p>
                  </a:txBody>
                  <a:tcPr marL="6014" marR="6014" marT="6014" marB="0" anchor="b"/>
                </a:tc>
              </a:tr>
            </a:tbl>
          </a:graphicData>
        </a:graphic>
      </p:graphicFrame>
    </p:spTree>
    <p:extLst>
      <p:ext uri="{BB962C8B-B14F-4D97-AF65-F5344CB8AC3E}">
        <p14:creationId xmlns:p14="http://schemas.microsoft.com/office/powerpoint/2010/main" val="3455926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GB" sz="2700" b="1" dirty="0"/>
              <a:t>Exploration of the Global Calculator parameter space </a:t>
            </a:r>
            <a:r>
              <a:rPr lang="en-GB" sz="2700" b="1" dirty="0" smtClean="0"/>
              <a:t>III</a:t>
            </a:r>
            <a:endParaRPr lang="en-GB" sz="2700" b="1" dirty="0"/>
          </a:p>
        </p:txBody>
      </p:sp>
      <p:sp>
        <p:nvSpPr>
          <p:cNvPr id="3" name="Content Placeholder 2"/>
          <p:cNvSpPr>
            <a:spLocks noGrp="1"/>
          </p:cNvSpPr>
          <p:nvPr>
            <p:ph idx="1"/>
          </p:nvPr>
        </p:nvSpPr>
        <p:spPr>
          <a:xfrm>
            <a:off x="457200" y="764704"/>
            <a:ext cx="8363272" cy="5832648"/>
          </a:xfrm>
        </p:spPr>
        <p:txBody>
          <a:bodyPr>
            <a:normAutofit/>
          </a:bodyPr>
          <a:lstStyle/>
          <a:p>
            <a:r>
              <a:rPr lang="en-GB" sz="2000" b="1" dirty="0" smtClean="0"/>
              <a:t>Commentary</a:t>
            </a:r>
          </a:p>
          <a:p>
            <a:r>
              <a:rPr lang="en-GB" sz="2000" dirty="0" smtClean="0"/>
              <a:t>None of the baseline </a:t>
            </a:r>
            <a:r>
              <a:rPr lang="en-GB" sz="2000" dirty="0"/>
              <a:t>ΔT </a:t>
            </a:r>
            <a:r>
              <a:rPr lang="en-GB" sz="2000" dirty="0" smtClean="0"/>
              <a:t> values quite meet the Paris target: however they are sufficiently close to make it worth trying to fine-tune these pathways.</a:t>
            </a:r>
          </a:p>
          <a:p>
            <a:r>
              <a:rPr lang="en-GB" sz="2000" dirty="0" smtClean="0"/>
              <a:t>The three baseline </a:t>
            </a:r>
            <a:r>
              <a:rPr lang="en-GB" sz="2000" dirty="0"/>
              <a:t>ΔT  values </a:t>
            </a:r>
            <a:r>
              <a:rPr lang="en-GB" sz="2000" dirty="0" smtClean="0"/>
              <a:t> are not equal: the HN value is significantly higher. This reflects the fact that ‘decarbonisation’ </a:t>
            </a:r>
            <a:r>
              <a:rPr lang="en-GB" sz="2000" dirty="0" err="1" smtClean="0"/>
              <a:t>ie</a:t>
            </a:r>
            <a:r>
              <a:rPr lang="en-GB" sz="2000" dirty="0" smtClean="0"/>
              <a:t> the decline in fuel combustion emissions occurs more slowly than in the other two pathways.</a:t>
            </a:r>
          </a:p>
          <a:p>
            <a:r>
              <a:rPr lang="en-GB" sz="2000" dirty="0" smtClean="0"/>
              <a:t>All the exploratory variations shown produce strong reductions in ΔT: these are particularly marked where the revised lever value is 3.5, though in some cases (</a:t>
            </a:r>
            <a:r>
              <a:rPr lang="en-GB" sz="2000" dirty="0" err="1" smtClean="0"/>
              <a:t>eg</a:t>
            </a:r>
            <a:r>
              <a:rPr lang="en-GB" sz="2000" dirty="0" smtClean="0"/>
              <a:t> lever 48) even a revised value of 3.0 is sufficient.</a:t>
            </a:r>
          </a:p>
          <a:p>
            <a:r>
              <a:rPr lang="en-GB" sz="2000" dirty="0" smtClean="0"/>
              <a:t>The strongest reduction in ΔT results when levers 34 &amp; 35 are increased to 3.5 – in this case, for all three baselines the value achieved is ~ 1.6</a:t>
            </a:r>
          </a:p>
          <a:p>
            <a:r>
              <a:rPr lang="en-GB" sz="2000" dirty="0" smtClean="0"/>
              <a:t>The precise values of ΔT found are probably not statistically significant – all values below about 2.2 can be regarded as close to the Paris target.</a:t>
            </a:r>
          </a:p>
          <a:p>
            <a:r>
              <a:rPr lang="en-GB" sz="2000" dirty="0" smtClean="0"/>
              <a:t>Each of the exploratory variation related to one, or at most two, of the levers: there is clearly scope for further fine-tuning by making simultaneous variations of more lever values, perhaps by smaller amounts.</a:t>
            </a:r>
          </a:p>
          <a:p>
            <a:r>
              <a:rPr lang="en-GB" sz="2000" dirty="0" smtClean="0"/>
              <a:t>Some caveats on these findings are discussed in the following two slides.</a:t>
            </a:r>
            <a:endParaRPr lang="en-GB" sz="2000" dirty="0"/>
          </a:p>
        </p:txBody>
      </p:sp>
    </p:spTree>
    <p:extLst>
      <p:ext uri="{BB962C8B-B14F-4D97-AF65-F5344CB8AC3E}">
        <p14:creationId xmlns:p14="http://schemas.microsoft.com/office/powerpoint/2010/main" val="680608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490066"/>
          </a:xfrm>
        </p:spPr>
        <p:txBody>
          <a:bodyPr>
            <a:normAutofit fontScale="90000"/>
          </a:bodyPr>
          <a:lstStyle/>
          <a:p>
            <a:r>
              <a:rPr lang="en-GB" sz="2700" b="1" dirty="0"/>
              <a:t>Exploration of the Global Calculator parameter space </a:t>
            </a:r>
            <a:r>
              <a:rPr lang="en-GB" sz="2700" b="1" dirty="0" smtClean="0"/>
              <a:t>IV</a:t>
            </a:r>
            <a:endParaRPr lang="en-GB" sz="2700" dirty="0"/>
          </a:p>
        </p:txBody>
      </p:sp>
      <p:sp>
        <p:nvSpPr>
          <p:cNvPr id="3" name="Content Placeholder 2"/>
          <p:cNvSpPr>
            <a:spLocks noGrp="1"/>
          </p:cNvSpPr>
          <p:nvPr>
            <p:ph idx="1"/>
          </p:nvPr>
        </p:nvSpPr>
        <p:spPr>
          <a:xfrm>
            <a:off x="251520" y="692696"/>
            <a:ext cx="8640960" cy="5433467"/>
          </a:xfrm>
        </p:spPr>
        <p:txBody>
          <a:bodyPr>
            <a:normAutofit/>
          </a:bodyPr>
          <a:lstStyle/>
          <a:p>
            <a:r>
              <a:rPr lang="en-GB" sz="2000" b="1" dirty="0" smtClean="0"/>
              <a:t>Caveats on the level values selected for variations 1-10</a:t>
            </a:r>
          </a:p>
          <a:p>
            <a:r>
              <a:rPr lang="en-GB" sz="2000" dirty="0" smtClean="0"/>
              <a:t>All the lever values selected lie in the range 3 to 3.5 This is because the starting values in the baseline pathways were mostly ≥ 2.0. This is hardly surprising: their designers were attempting to achieve  Paris-compliance. The upper limit reflects the fact that the Calculator has some difficulty in handling values in the range 3.6-3.9: its algorithm for </a:t>
            </a:r>
            <a:r>
              <a:rPr lang="en-GB" sz="2000" dirty="0" err="1" smtClean="0"/>
              <a:t>urls</a:t>
            </a:r>
            <a:r>
              <a:rPr lang="en-GB" sz="2000" dirty="0" smtClean="0"/>
              <a:t> fails in this range.</a:t>
            </a:r>
          </a:p>
          <a:p>
            <a:r>
              <a:rPr lang="en-GB" sz="2000" dirty="0" smtClean="0"/>
              <a:t>The Calculator’s guidance on the use of high values for levers is:</a:t>
            </a:r>
          </a:p>
          <a:p>
            <a:pPr lvl="1"/>
            <a:r>
              <a:rPr lang="en-GB" sz="1600" dirty="0" smtClean="0"/>
              <a:t>A value of 3 represents a choice of abatement effort which is very ambitious but achievable</a:t>
            </a:r>
          </a:p>
          <a:p>
            <a:pPr lvl="1"/>
            <a:r>
              <a:rPr lang="en-GB" sz="1600" dirty="0" smtClean="0"/>
              <a:t>A value of 4 is extraordinarily ambitious and extreme: only a minority would think it possible</a:t>
            </a:r>
          </a:p>
          <a:p>
            <a:pPr marL="400050"/>
            <a:r>
              <a:rPr lang="en-GB" sz="2000" dirty="0" smtClean="0"/>
              <a:t>Among the 26 example pathways, only two make any use of  the value 4, and the average lever value set is about 2.1, with only occasional settings above 3. So our variations in the range 3 to 3.5 should be regarded as exceptional.</a:t>
            </a:r>
          </a:p>
          <a:p>
            <a:pPr marL="400050"/>
            <a:r>
              <a:rPr lang="en-GB" sz="2000" dirty="0" smtClean="0"/>
              <a:t>The specific significance of high lever values for the levers chosen is given in the following two slides, taken from the Spreadsheet version of the Calculator.</a:t>
            </a:r>
          </a:p>
          <a:p>
            <a:pPr marL="400050"/>
            <a:r>
              <a:rPr lang="en-GB" sz="2000" dirty="0" smtClean="0"/>
              <a:t>The spreadsheet does not give commentaries on intermediate values (</a:t>
            </a:r>
            <a:r>
              <a:rPr lang="en-GB" sz="2000" dirty="0" err="1" smtClean="0"/>
              <a:t>eg</a:t>
            </a:r>
            <a:r>
              <a:rPr lang="en-GB" sz="2000" dirty="0" smtClean="0"/>
              <a:t> 3.5)</a:t>
            </a:r>
          </a:p>
          <a:p>
            <a:pPr marL="400050"/>
            <a:r>
              <a:rPr lang="en-GB" sz="2000" dirty="0" smtClean="0"/>
              <a:t>We have given ‘interpolated’ commentaries for these values in slide 21</a:t>
            </a:r>
            <a:endParaRPr lang="en-GB" sz="2000" dirty="0"/>
          </a:p>
        </p:txBody>
      </p:sp>
    </p:spTree>
    <p:extLst>
      <p:ext uri="{BB962C8B-B14F-4D97-AF65-F5344CB8AC3E}">
        <p14:creationId xmlns:p14="http://schemas.microsoft.com/office/powerpoint/2010/main" val="491482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828"/>
            <a:ext cx="8229600" cy="1143000"/>
          </a:xfrm>
        </p:spPr>
        <p:txBody>
          <a:bodyPr>
            <a:normAutofit fontScale="90000"/>
          </a:bodyPr>
          <a:lstStyle/>
          <a:p>
            <a:r>
              <a:rPr lang="en-GB" b="1" dirty="0" smtClean="0"/>
              <a:t>Global Energy Strategies with low temperature rises</a:t>
            </a:r>
            <a:endParaRPr lang="en-GB" b="1" dirty="0"/>
          </a:p>
        </p:txBody>
      </p:sp>
      <p:sp>
        <p:nvSpPr>
          <p:cNvPr id="3" name="Content Placeholder 2"/>
          <p:cNvSpPr>
            <a:spLocks noGrp="1"/>
          </p:cNvSpPr>
          <p:nvPr>
            <p:ph idx="1"/>
          </p:nvPr>
        </p:nvSpPr>
        <p:spPr>
          <a:xfrm>
            <a:off x="179512" y="1196752"/>
            <a:ext cx="8856984" cy="5257800"/>
          </a:xfrm>
        </p:spPr>
        <p:txBody>
          <a:bodyPr>
            <a:normAutofit/>
          </a:bodyPr>
          <a:lstStyle/>
          <a:p>
            <a:pPr marL="0" indent="0">
              <a:buNone/>
            </a:pPr>
            <a:r>
              <a:rPr lang="en-GB" sz="2400" dirty="0" smtClean="0"/>
              <a:t>Did the 193 countries which have signed the United Nations Paris Agreement on Climate Change (COP21) really know what they meant?</a:t>
            </a:r>
            <a:endParaRPr lang="en-GB" i="1" dirty="0" smtClean="0">
              <a:effectLst>
                <a:outerShdw blurRad="38100" dist="19050" dir="2700000" algn="tl">
                  <a:schemeClr val="dk1">
                    <a:alpha val="40000"/>
                  </a:schemeClr>
                </a:outerShdw>
              </a:effectLst>
            </a:endParaRPr>
          </a:p>
          <a:p>
            <a:pPr marL="0" indent="0" algn="ctr" eaLnBrk="0" fontAlgn="base" hangingPunct="0">
              <a:buNone/>
            </a:pPr>
            <a:r>
              <a:rPr lang="en-GB" i="1" dirty="0" err="1" smtClean="0">
                <a:effectLst>
                  <a:outerShdw blurRad="38100" dist="19050" dir="2700000" algn="tl">
                    <a:schemeClr val="dk1">
                      <a:alpha val="40000"/>
                    </a:schemeClr>
                  </a:outerShdw>
                </a:effectLst>
              </a:rPr>
              <a:t>Jef</a:t>
            </a:r>
            <a:r>
              <a:rPr lang="en-GB" i="1" dirty="0" smtClean="0">
                <a:effectLst>
                  <a:outerShdw blurRad="38100" dist="19050" dir="2700000" algn="tl">
                    <a:schemeClr val="dk1">
                      <a:alpha val="40000"/>
                    </a:schemeClr>
                  </a:outerShdw>
                </a:effectLst>
              </a:rPr>
              <a:t> </a:t>
            </a:r>
            <a:r>
              <a:rPr lang="en-GB" i="1" dirty="0" err="1" smtClean="0">
                <a:effectLst>
                  <a:outerShdw blurRad="38100" dist="19050" dir="2700000" algn="tl">
                    <a:schemeClr val="dk1">
                      <a:alpha val="40000"/>
                    </a:schemeClr>
                  </a:outerShdw>
                </a:effectLst>
              </a:rPr>
              <a:t>Ongena</a:t>
            </a:r>
            <a:endParaRPr lang="en-GB" dirty="0" smtClean="0"/>
          </a:p>
          <a:p>
            <a:pPr marL="0" indent="0" algn="ctr" eaLnBrk="0" fontAlgn="base" hangingPunct="0">
              <a:buNone/>
            </a:pPr>
            <a:r>
              <a:rPr lang="en-GB" sz="2400" b="1" i="1" dirty="0" smtClean="0"/>
              <a:t>Laboratory for Plasma Physics, Royal Military Academy, Brussels, Belgium</a:t>
            </a:r>
            <a:endParaRPr lang="en-GB" sz="2400" dirty="0" smtClean="0"/>
          </a:p>
          <a:p>
            <a:pPr marL="0" indent="0" algn="ctr" eaLnBrk="0" fontAlgn="base" hangingPunct="0">
              <a:buNone/>
            </a:pPr>
            <a:r>
              <a:rPr lang="en-GB" sz="2400" b="1" i="1" dirty="0" smtClean="0"/>
              <a:t>Chair of the European Physical Society Energy Group</a:t>
            </a:r>
            <a:endParaRPr lang="en-GB" sz="2400" dirty="0" smtClean="0"/>
          </a:p>
          <a:p>
            <a:pPr marL="0" indent="0" algn="ctr" eaLnBrk="0" fontAlgn="base" hangingPunct="0">
              <a:buNone/>
            </a:pPr>
            <a:r>
              <a:rPr lang="en-GB" b="1" i="1" dirty="0" smtClean="0"/>
              <a:t> </a:t>
            </a:r>
            <a:r>
              <a:rPr lang="en-GB" i="1" dirty="0" smtClean="0">
                <a:effectLst>
                  <a:outerShdw blurRad="38100" dist="19050" dir="2700000" algn="tl">
                    <a:schemeClr val="dk1">
                      <a:alpha val="40000"/>
                    </a:schemeClr>
                  </a:outerShdw>
                </a:effectLst>
              </a:rPr>
              <a:t>Christopher Watson</a:t>
            </a:r>
            <a:endParaRPr lang="en-GB" dirty="0" smtClean="0"/>
          </a:p>
          <a:p>
            <a:pPr marL="0" indent="0" algn="ctr" eaLnBrk="0" fontAlgn="base" hangingPunct="0">
              <a:buNone/>
            </a:pPr>
            <a:r>
              <a:rPr lang="en-GB" sz="2400" b="1" i="1" dirty="0" smtClean="0"/>
              <a:t>Merton College, Oxford University, UK</a:t>
            </a:r>
            <a:endParaRPr lang="en-GB" sz="2400" dirty="0" smtClean="0"/>
          </a:p>
          <a:p>
            <a:pPr marL="0" indent="0" algn="ctr" eaLnBrk="0" fontAlgn="base" hangingPunct="0">
              <a:buNone/>
            </a:pPr>
            <a:r>
              <a:rPr lang="en-GB" sz="2400" b="1" i="1" dirty="0" smtClean="0"/>
              <a:t>Chair of the British Pugwash Group</a:t>
            </a:r>
          </a:p>
          <a:p>
            <a:pPr marL="0" indent="0" algn="ctr" eaLnBrk="0" fontAlgn="base" hangingPunct="0">
              <a:buNone/>
            </a:pPr>
            <a:r>
              <a:rPr lang="en-GB" sz="2200" dirty="0"/>
              <a:t>The authors acknowledge with gratitude the influence of the late Prof David MacKay and members of the European Physical Society Energy Group and British Pugwash on the work reported here.</a:t>
            </a:r>
          </a:p>
          <a:p>
            <a:pPr marL="0" indent="0" algn="ctr" eaLnBrk="0" fontAlgn="base" hangingPunct="0">
              <a:buNone/>
            </a:pPr>
            <a:endParaRPr lang="en-GB" b="1" i="1" dirty="0"/>
          </a:p>
          <a:p>
            <a:pPr marL="0" indent="0" algn="ctr" eaLnBrk="0" fontAlgn="base" hangingPunct="0">
              <a:buNone/>
            </a:pPr>
            <a:endParaRPr lang="en-GB" b="1" i="1" dirty="0" smtClean="0"/>
          </a:p>
          <a:p>
            <a:pPr marL="0" indent="0" algn="ctr" eaLnBrk="0" fontAlgn="base" hangingPunct="0">
              <a:buNone/>
            </a:pPr>
            <a:endParaRPr lang="en-GB" b="1" dirty="0" smtClean="0"/>
          </a:p>
          <a:p>
            <a:pPr marL="0" indent="0" algn="ctr" eaLnBrk="0" fontAlgn="base" hangingPunct="0">
              <a:buNone/>
            </a:pPr>
            <a:endParaRPr lang="en-GB" dirty="0" smtClean="0"/>
          </a:p>
          <a:p>
            <a:pPr marL="0" indent="0">
              <a:buNone/>
            </a:pPr>
            <a:endParaRPr lang="en-GB" dirty="0"/>
          </a:p>
        </p:txBody>
      </p:sp>
    </p:spTree>
    <p:extLst>
      <p:ext uri="{BB962C8B-B14F-4D97-AF65-F5344CB8AC3E}">
        <p14:creationId xmlns:p14="http://schemas.microsoft.com/office/powerpoint/2010/main" val="3740662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720080"/>
          </a:xfrm>
        </p:spPr>
        <p:txBody>
          <a:bodyPr>
            <a:noAutofit/>
          </a:bodyPr>
          <a:lstStyle/>
          <a:p>
            <a:r>
              <a:rPr lang="en-GB" sz="3200" dirty="0" smtClean="0"/>
              <a:t>The meanings of high integral lever values</a:t>
            </a:r>
            <a:endParaRPr lang="en-GB" sz="3200" dirty="0"/>
          </a:p>
        </p:txBody>
      </p:sp>
      <p:sp>
        <p:nvSpPr>
          <p:cNvPr id="9" name="Content Placeholder 8"/>
          <p:cNvSpPr>
            <a:spLocks noGrp="1"/>
          </p:cNvSpPr>
          <p:nvPr>
            <p:ph idx="1"/>
          </p:nvPr>
        </p:nvSpPr>
        <p:spPr>
          <a:xfrm>
            <a:off x="457200" y="4221088"/>
            <a:ext cx="8229600" cy="1905075"/>
          </a:xfrm>
        </p:spPr>
        <p:txBody>
          <a:bodyPr>
            <a:normAutofit fontScale="77500" lnSpcReduction="20000"/>
          </a:bodyPr>
          <a:lstStyle/>
          <a:p>
            <a:pPr>
              <a:buAutoNum type="arabicPlain" startAt="33"/>
            </a:pPr>
            <a:r>
              <a:rPr lang="en-GB" sz="1600" dirty="0" smtClean="0"/>
              <a:t>Calories consumed Means a calorie consumption growth from 2140 kcal / person / day in 2011 to approximately 2300 kcal / person / day by 2050, which is similar to the FAO forecast by </a:t>
            </a:r>
            <a:r>
              <a:rPr lang="en-GB" sz="1600" dirty="0" err="1" smtClean="0"/>
              <a:t>Alexandratos</a:t>
            </a:r>
            <a:r>
              <a:rPr lang="en-GB" sz="1600" dirty="0" smtClean="0"/>
              <a:t> &amp; </a:t>
            </a:r>
            <a:r>
              <a:rPr lang="en-GB" sz="1600" dirty="0" err="1" smtClean="0"/>
              <a:t>Bruinsma</a:t>
            </a:r>
            <a:r>
              <a:rPr lang="en-GB" sz="1600" dirty="0" smtClean="0"/>
              <a:t> (2012), after adjustment for excluding food losses. In this trajectory, there will be still a significant increase of food consumption globally, but the current trend would be slightly reduced due to, e.g., population and consumption peaks in some countries.</a:t>
            </a:r>
          </a:p>
          <a:p>
            <a:pPr>
              <a:buAutoNum type="arabicPlain" startAt="33"/>
            </a:pPr>
            <a:r>
              <a:rPr lang="en-GB" sz="1600" dirty="0" smtClean="0"/>
              <a:t>Reduce world calorie consumption slightly from 2140 kcal / person / day in 2011 to 2100 kcal / person / day by 2050, which is a target for a healthy diet (2200 kcal / person / day for men, and 2000 kcal / person / day for women). However, this could also involve redistribution of food consumption, where some developing countries could increase food consumption (e.g., by reducing poverty) whilst some developed countries could reduce consumption (by tackling obesity issues). Overall, this is an extreme target, given that values below this global average would result in higher undernourishment rates</a:t>
            </a:r>
            <a:endParaRPr lang="en-GB" sz="1600" dirty="0"/>
          </a:p>
        </p:txBody>
      </p:sp>
      <p:graphicFrame>
        <p:nvGraphicFramePr>
          <p:cNvPr id="10" name="Table 9"/>
          <p:cNvGraphicFramePr>
            <a:graphicFrameLocks noGrp="1"/>
          </p:cNvGraphicFramePr>
          <p:nvPr>
            <p:extLst>
              <p:ext uri="{D42A27DB-BD31-4B8C-83A1-F6EECF244321}">
                <p14:modId xmlns:p14="http://schemas.microsoft.com/office/powerpoint/2010/main" val="2250296787"/>
              </p:ext>
            </p:extLst>
          </p:nvPr>
        </p:nvGraphicFramePr>
        <p:xfrm>
          <a:off x="395536" y="764704"/>
          <a:ext cx="8352928" cy="6497975"/>
        </p:xfrm>
        <a:graphic>
          <a:graphicData uri="http://schemas.openxmlformats.org/drawingml/2006/table">
            <a:tbl>
              <a:tblPr firstRow="1" bandRow="1">
                <a:tableStyleId>{5C22544A-7EE6-4342-B048-85BDC9FD1C3A}</a:tableStyleId>
              </a:tblPr>
              <a:tblGrid>
                <a:gridCol w="792088"/>
                <a:gridCol w="1512168"/>
                <a:gridCol w="3024336"/>
                <a:gridCol w="3024336"/>
              </a:tblGrid>
              <a:tr h="5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Lever No</a:t>
                      </a:r>
                      <a:endParaRPr lang="en-GB" b="0" dirty="0"/>
                    </a:p>
                  </a:txBody>
                  <a:tcPr/>
                </a:tc>
                <a:tc>
                  <a:txBody>
                    <a:bodyPr/>
                    <a:lstStyle/>
                    <a:p>
                      <a:r>
                        <a:rPr lang="en-GB" sz="1400" b="0" dirty="0" smtClean="0"/>
                        <a:t>Lever Title</a:t>
                      </a:r>
                    </a:p>
                  </a:txBody>
                  <a:tcPr/>
                </a:tc>
                <a:tc>
                  <a:txBody>
                    <a:bodyPr/>
                    <a:lstStyle/>
                    <a:p>
                      <a:r>
                        <a:rPr lang="en-GB" sz="1400" b="0" dirty="0" smtClean="0"/>
                        <a:t>Level 3 description</a:t>
                      </a:r>
                      <a:endParaRPr lang="en-GB" sz="1400" b="0" dirty="0"/>
                    </a:p>
                  </a:txBody>
                  <a:tcPr/>
                </a:tc>
                <a:tc>
                  <a:txBody>
                    <a:bodyPr/>
                    <a:lstStyle/>
                    <a:p>
                      <a:r>
                        <a:rPr lang="en-GB" sz="1400" b="0" dirty="0" smtClean="0"/>
                        <a:t>Level 4 description</a:t>
                      </a:r>
                      <a:endParaRPr lang="en-GB" sz="1400" b="0" dirty="0"/>
                    </a:p>
                  </a:txBody>
                  <a:tcPr/>
                </a:tc>
              </a:tr>
              <a:tr h="1334191">
                <a:tc>
                  <a:txBody>
                    <a:bodyPr/>
                    <a:lstStyle/>
                    <a:p>
                      <a:r>
                        <a:rPr lang="en-GB" sz="1300" b="0" dirty="0" smtClean="0"/>
                        <a:t>33</a:t>
                      </a:r>
                      <a:endParaRPr lang="en-GB" sz="1300" b="0" dirty="0"/>
                    </a:p>
                  </a:txBody>
                  <a:tcPr/>
                </a:tc>
                <a:tc>
                  <a:txBody>
                    <a:bodyPr/>
                    <a:lstStyle/>
                    <a:p>
                      <a:r>
                        <a:rPr lang="en-GB" sz="1200" b="0" dirty="0" smtClean="0"/>
                        <a:t>Calorie consumption</a:t>
                      </a:r>
                      <a:endParaRPr lang="en-GB" sz="1200" b="0" dirty="0"/>
                    </a:p>
                  </a:txBody>
                  <a:tcPr/>
                </a:tc>
                <a:tc>
                  <a:txBody>
                    <a:bodyPr/>
                    <a:lstStyle/>
                    <a:p>
                      <a:r>
                        <a:rPr lang="en-GB" sz="1200" b="0" dirty="0" smtClean="0"/>
                        <a:t>Calorie consumption reaches 2300 kcal / person / day by 2050: there will be still a significant increase globally, but the current trend is slightly reduced</a:t>
                      </a:r>
                      <a:endParaRPr lang="en-GB" sz="1200" b="0" dirty="0"/>
                    </a:p>
                  </a:txBody>
                  <a:tcPr/>
                </a:tc>
                <a:tc>
                  <a:txBody>
                    <a:bodyPr/>
                    <a:lstStyle/>
                    <a:p>
                      <a:r>
                        <a:rPr lang="en-GB" sz="1200" b="0" dirty="0" smtClean="0"/>
                        <a:t>World calorie consumption reduced to 2100 kcal / person / day by 2050: still a healthy diet. It could involve some redistribution of food consumption</a:t>
                      </a:r>
                      <a:r>
                        <a:rPr lang="en-GB" sz="1200" b="0" baseline="0" dirty="0" smtClean="0"/>
                        <a:t> between </a:t>
                      </a:r>
                      <a:r>
                        <a:rPr lang="en-GB" sz="1200" b="0" dirty="0" smtClean="0"/>
                        <a:t>developing &amp; developed countries </a:t>
                      </a:r>
                      <a:endParaRPr lang="en-GB" sz="1200" b="0" dirty="0"/>
                    </a:p>
                  </a:txBody>
                  <a:tcPr/>
                </a:tc>
              </a:tr>
              <a:tr h="1747155">
                <a:tc>
                  <a:txBody>
                    <a:bodyPr/>
                    <a:lstStyle/>
                    <a:p>
                      <a:r>
                        <a:rPr lang="en-GB" sz="1300" b="0" dirty="0" smtClean="0"/>
                        <a:t>34-35</a:t>
                      </a:r>
                      <a:endParaRPr lang="en-GB" sz="1300" b="0" dirty="0"/>
                    </a:p>
                  </a:txBody>
                  <a:tcPr/>
                </a:tc>
                <a:tc>
                  <a:txBody>
                    <a:bodyPr/>
                    <a:lstStyle/>
                    <a:p>
                      <a:r>
                        <a:rPr lang="en-GB" sz="1200" b="0" dirty="0" smtClean="0"/>
                        <a:t>Meat consumption and type of meat</a:t>
                      </a:r>
                      <a:endParaRPr lang="en-GB" sz="1200" b="0" dirty="0"/>
                    </a:p>
                  </a:txBody>
                  <a:tcPr/>
                </a:tc>
                <a:tc>
                  <a:txBody>
                    <a:bodyPr/>
                    <a:lstStyle/>
                    <a:p>
                      <a:r>
                        <a:rPr lang="en-GB" sz="1200" b="0" dirty="0" smtClean="0"/>
                        <a:t>Assumes a low meat consumption (162 kcal of meat / person / day) meeting the WHO guidance for a healthy diet, but adjusted to give average of 40% red and 60% white meat) and allowing 10% waste. </a:t>
                      </a:r>
                      <a:endParaRPr lang="en-GB" sz="1200" b="0" dirty="0"/>
                    </a:p>
                  </a:txBody>
                  <a:tcPr/>
                </a:tc>
                <a:tc>
                  <a:txBody>
                    <a:bodyPr/>
                    <a:lstStyle/>
                    <a:p>
                      <a:r>
                        <a:rPr lang="en-GB" sz="1200" b="0" dirty="0" smtClean="0"/>
                        <a:t>Assumes diets with very low meat consumption of  15 kcal of meat / person /day, with 25% red meat and 75% white meat, but allowing</a:t>
                      </a:r>
                      <a:r>
                        <a:rPr lang="en-GB" sz="1200" b="0" baseline="0" dirty="0" smtClean="0"/>
                        <a:t> </a:t>
                      </a:r>
                      <a:r>
                        <a:rPr lang="en-GB" sz="1200" b="0" dirty="0" smtClean="0"/>
                        <a:t>vegetarian diets and meat alternatives (e.g., soy meat substitutes, yeast-based meat etc.). This involves an unprecedented change in dietary preferences worldwide. </a:t>
                      </a:r>
                      <a:endParaRPr lang="en-GB" sz="1200" b="0" dirty="0"/>
                    </a:p>
                  </a:txBody>
                  <a:tcPr/>
                </a:tc>
              </a:tr>
              <a:tr h="1173308">
                <a:tc>
                  <a:txBody>
                    <a:bodyPr/>
                    <a:lstStyle/>
                    <a:p>
                      <a:r>
                        <a:rPr lang="en-GB" sz="1300" b="0" dirty="0" smtClean="0"/>
                        <a:t>36</a:t>
                      </a:r>
                      <a:endParaRPr lang="en-GB" sz="1300" b="0" dirty="0"/>
                    </a:p>
                  </a:txBody>
                  <a:tcPr/>
                </a:tc>
                <a:tc>
                  <a:txBody>
                    <a:bodyPr/>
                    <a:lstStyle/>
                    <a:p>
                      <a:r>
                        <a:rPr lang="en-GB" sz="1200" b="0" dirty="0" smtClean="0"/>
                        <a:t>Crop yields</a:t>
                      </a:r>
                      <a:endParaRPr lang="en-GB" sz="1200" b="0" dirty="0"/>
                    </a:p>
                  </a:txBody>
                  <a:tcPr/>
                </a:tc>
                <a:tc>
                  <a:txBody>
                    <a:bodyPr/>
                    <a:lstStyle/>
                    <a:p>
                      <a:pPr>
                        <a:lnSpc>
                          <a:spcPct val="115000"/>
                        </a:lnSpc>
                        <a:spcAft>
                          <a:spcPts val="0"/>
                        </a:spcAft>
                      </a:pPr>
                      <a:r>
                        <a:rPr lang="en-GB" sz="1200" dirty="0" smtClean="0">
                          <a:effectLst/>
                          <a:latin typeface="+mn-lt"/>
                          <a:ea typeface="Calibri"/>
                          <a:cs typeface="Times New Roman"/>
                        </a:rPr>
                        <a:t>Requires an increase in global crop yields by about </a:t>
                      </a:r>
                      <a:r>
                        <a:rPr lang="en-GB" sz="1200" dirty="0">
                          <a:effectLst/>
                          <a:latin typeface="+mn-lt"/>
                          <a:ea typeface="Calibri"/>
                          <a:cs typeface="Times New Roman"/>
                        </a:rPr>
                        <a:t>60% by </a:t>
                      </a:r>
                      <a:r>
                        <a:rPr lang="en-GB" sz="1200" dirty="0" smtClean="0">
                          <a:effectLst/>
                          <a:latin typeface="+mn-lt"/>
                          <a:ea typeface="Calibri"/>
                          <a:cs typeface="Times New Roman"/>
                        </a:rPr>
                        <a:t>2050</a:t>
                      </a:r>
                      <a:r>
                        <a:rPr lang="en-GB" sz="1200" baseline="0" dirty="0" smtClean="0">
                          <a:effectLst/>
                          <a:latin typeface="+mn-lt"/>
                          <a:ea typeface="Calibri"/>
                          <a:cs typeface="Times New Roman"/>
                        </a:rPr>
                        <a:t> - </a:t>
                      </a:r>
                      <a:r>
                        <a:rPr lang="en-GB" sz="1200" baseline="0" dirty="0" err="1" smtClean="0">
                          <a:effectLst/>
                          <a:latin typeface="+mn-lt"/>
                          <a:ea typeface="Calibri"/>
                          <a:cs typeface="Times New Roman"/>
                        </a:rPr>
                        <a:t>ie</a:t>
                      </a:r>
                      <a:r>
                        <a:rPr lang="en-GB" sz="1200" dirty="0" smtClean="0">
                          <a:effectLst/>
                          <a:latin typeface="+mn-lt"/>
                          <a:ea typeface="Calibri"/>
                          <a:cs typeface="Times New Roman"/>
                        </a:rPr>
                        <a:t> a continuation of past </a:t>
                      </a:r>
                      <a:r>
                        <a:rPr lang="en-GB" sz="1200" dirty="0">
                          <a:effectLst/>
                          <a:latin typeface="+mn-lt"/>
                          <a:ea typeface="Calibri"/>
                          <a:cs typeface="Times New Roman"/>
                        </a:rPr>
                        <a:t>yield </a:t>
                      </a:r>
                      <a:r>
                        <a:rPr lang="en-GB" sz="1200" dirty="0" smtClean="0">
                          <a:effectLst/>
                          <a:latin typeface="+mn-lt"/>
                          <a:ea typeface="Calibri"/>
                          <a:cs typeface="Times New Roman"/>
                        </a:rPr>
                        <a:t>growths</a:t>
                      </a:r>
                      <a:r>
                        <a:rPr lang="en-GB" sz="1200" baseline="0" dirty="0" smtClean="0">
                          <a:effectLst/>
                          <a:latin typeface="+mn-lt"/>
                          <a:ea typeface="Calibri"/>
                          <a:cs typeface="Times New Roman"/>
                        </a:rPr>
                        <a:t> for </a:t>
                      </a:r>
                      <a:r>
                        <a:rPr lang="en-GB" sz="1200" dirty="0" smtClean="0">
                          <a:effectLst/>
                          <a:latin typeface="+mn-lt"/>
                          <a:ea typeface="Calibri"/>
                          <a:cs typeface="Times New Roman"/>
                        </a:rPr>
                        <a:t>grains. This will require better </a:t>
                      </a:r>
                      <a:r>
                        <a:rPr lang="en-GB" sz="1200" dirty="0">
                          <a:effectLst/>
                          <a:latin typeface="+mn-lt"/>
                          <a:ea typeface="Calibri"/>
                          <a:cs typeface="Times New Roman"/>
                        </a:rPr>
                        <a:t>crop varieties, irrigation, higher use of fertilisers, </a:t>
                      </a:r>
                      <a:r>
                        <a:rPr lang="en-GB" sz="1200" dirty="0" smtClean="0">
                          <a:effectLst/>
                          <a:latin typeface="+mn-lt"/>
                          <a:ea typeface="Calibri"/>
                          <a:cs typeface="Times New Roman"/>
                        </a:rPr>
                        <a:t>etc.</a:t>
                      </a:r>
                      <a:endParaRPr lang="en-GB" sz="1200" dirty="0">
                        <a:effectLst/>
                        <a:latin typeface="+mn-lt"/>
                        <a:ea typeface="Calibri"/>
                        <a:cs typeface="Times New Roman"/>
                      </a:endParaRPr>
                    </a:p>
                  </a:txBody>
                  <a:tcPr marL="68580" marR="68580" marT="0" marB="0"/>
                </a:tc>
                <a:tc>
                  <a:txBody>
                    <a:bodyPr/>
                    <a:lstStyle/>
                    <a:p>
                      <a:r>
                        <a:rPr lang="en-GB" sz="1200" b="0" dirty="0" smtClean="0">
                          <a:latin typeface="+mn-lt"/>
                        </a:rPr>
                        <a:t>Requires an extreme yield growth</a:t>
                      </a:r>
                      <a:r>
                        <a:rPr lang="en-GB" sz="1200" b="0" baseline="0" dirty="0" smtClean="0">
                          <a:latin typeface="+mn-lt"/>
                        </a:rPr>
                        <a:t> of</a:t>
                      </a:r>
                      <a:r>
                        <a:rPr lang="en-GB" sz="1200" b="0" dirty="0" smtClean="0">
                          <a:latin typeface="+mn-lt"/>
                        </a:rPr>
                        <a:t> 120% by 2050. This would need a substantial use of biotechnology, a high increase in photosynthetic efficiencies, technology transfer, </a:t>
                      </a:r>
                      <a:r>
                        <a:rPr lang="en-GB" sz="1200" b="0" dirty="0" err="1" smtClean="0">
                          <a:latin typeface="+mn-lt"/>
                        </a:rPr>
                        <a:t>etc</a:t>
                      </a:r>
                      <a:endParaRPr lang="en-GB" sz="1200" b="0" dirty="0">
                        <a:latin typeface="+mn-lt"/>
                      </a:endParaRPr>
                    </a:p>
                  </a:txBody>
                  <a:tcPr/>
                </a:tc>
              </a:tr>
              <a:tr h="1181980">
                <a:tc>
                  <a:txBody>
                    <a:bodyPr/>
                    <a:lstStyle/>
                    <a:p>
                      <a:r>
                        <a:rPr lang="en-GB" sz="1300" b="0" dirty="0" smtClean="0"/>
                        <a:t>37</a:t>
                      </a:r>
                      <a:endParaRPr lang="en-GB" sz="1300" b="0" dirty="0"/>
                    </a:p>
                  </a:txBody>
                  <a:tcPr/>
                </a:tc>
                <a:tc>
                  <a:txBody>
                    <a:bodyPr/>
                    <a:lstStyle/>
                    <a:p>
                      <a:r>
                        <a:rPr lang="en-GB" sz="1200" b="0" dirty="0" smtClean="0"/>
                        <a:t>Land use efficiency</a:t>
                      </a:r>
                      <a:endParaRPr lang="en-GB" sz="1200" b="0" dirty="0"/>
                    </a:p>
                  </a:txBody>
                  <a:tcPr/>
                </a:tc>
                <a:tc>
                  <a:txBody>
                    <a:bodyPr/>
                    <a:lstStyle/>
                    <a:p>
                      <a:pPr>
                        <a:lnSpc>
                          <a:spcPct val="115000"/>
                        </a:lnSpc>
                        <a:spcAft>
                          <a:spcPts val="0"/>
                        </a:spcAft>
                      </a:pPr>
                      <a:r>
                        <a:rPr lang="en-GB" sz="1200" dirty="0" smtClean="0">
                          <a:effectLst/>
                          <a:latin typeface="+mn-lt"/>
                          <a:ea typeface="Calibri"/>
                          <a:cs typeface="Times New Roman"/>
                        </a:rPr>
                        <a:t>Requires </a:t>
                      </a:r>
                      <a:r>
                        <a:rPr lang="en-GB" sz="1200" dirty="0">
                          <a:effectLst/>
                          <a:latin typeface="+mn-lt"/>
                          <a:ea typeface="Calibri"/>
                          <a:cs typeface="Times New Roman"/>
                        </a:rPr>
                        <a:t>an increase in agro-forestry-pasture synergies and best farming practices, e.g., crop rotation, dual cropping, co-cropping, no tillage technologies</a:t>
                      </a:r>
                      <a:r>
                        <a:rPr lang="en-GB" sz="1200" dirty="0" smtClean="0">
                          <a:effectLst/>
                          <a:latin typeface="+mn-lt"/>
                          <a:ea typeface="Calibri"/>
                          <a:cs typeface="Times New Roman"/>
                        </a:rPr>
                        <a:t>.,</a:t>
                      </a:r>
                      <a:r>
                        <a:rPr lang="en-GB" sz="1200" baseline="0" dirty="0" smtClean="0">
                          <a:effectLst/>
                          <a:latin typeface="+mn-lt"/>
                          <a:ea typeface="Calibri"/>
                          <a:cs typeface="Times New Roman"/>
                        </a:rPr>
                        <a:t> meaning</a:t>
                      </a:r>
                      <a:r>
                        <a:rPr lang="en-GB" sz="1200" dirty="0" smtClean="0">
                          <a:effectLst/>
                          <a:latin typeface="+mn-lt"/>
                          <a:ea typeface="Calibri"/>
                          <a:cs typeface="Times New Roman"/>
                        </a:rPr>
                        <a:t> that10</a:t>
                      </a:r>
                      <a:r>
                        <a:rPr lang="en-GB" sz="1200" dirty="0">
                          <a:effectLst/>
                          <a:latin typeface="+mn-lt"/>
                          <a:ea typeface="Calibri"/>
                          <a:cs typeface="Times New Roman"/>
                        </a:rPr>
                        <a:t>% </a:t>
                      </a:r>
                      <a:r>
                        <a:rPr lang="en-GB" sz="1200" dirty="0" smtClean="0">
                          <a:effectLst/>
                          <a:latin typeface="+mn-lt"/>
                          <a:ea typeface="Calibri"/>
                          <a:cs typeface="Times New Roman"/>
                        </a:rPr>
                        <a:t>less </a:t>
                      </a:r>
                      <a:r>
                        <a:rPr lang="en-GB" sz="1200" dirty="0">
                          <a:effectLst/>
                          <a:latin typeface="+mn-lt"/>
                          <a:ea typeface="Calibri"/>
                          <a:cs typeface="Times New Roman"/>
                        </a:rPr>
                        <a:t>land </a:t>
                      </a:r>
                      <a:r>
                        <a:rPr lang="en-GB" sz="1200" dirty="0" smtClean="0">
                          <a:effectLst/>
                          <a:latin typeface="+mn-lt"/>
                          <a:ea typeface="Calibri"/>
                          <a:cs typeface="Times New Roman"/>
                        </a:rPr>
                        <a:t>is needed for food/livestock/bioenergy. </a:t>
                      </a:r>
                      <a:endParaRPr lang="en-GB" sz="1200" dirty="0">
                        <a:effectLst/>
                        <a:latin typeface="+mn-lt"/>
                        <a:ea typeface="Calibri"/>
                        <a:cs typeface="Times New Roman"/>
                      </a:endParaRPr>
                    </a:p>
                  </a:txBody>
                  <a:tcPr marL="68580" marR="68580" marT="0" marB="0"/>
                </a:tc>
                <a:tc>
                  <a:txBody>
                    <a:bodyPr/>
                    <a:lstStyle/>
                    <a:p>
                      <a:r>
                        <a:rPr lang="en-GB" sz="1200" b="0" dirty="0" smtClean="0">
                          <a:latin typeface="+mn-lt"/>
                        </a:rPr>
                        <a:t>Means climate-smart agriculture and high levels of integrated agricultural land use management (e.g., dual/triple cropping). It assumes best practice in agro-forestry-pasture synergies, and release of 30% of</a:t>
                      </a:r>
                      <a:r>
                        <a:rPr lang="en-GB" sz="1200" b="0" baseline="0" dirty="0" smtClean="0">
                          <a:latin typeface="+mn-lt"/>
                        </a:rPr>
                        <a:t> </a:t>
                      </a:r>
                      <a:r>
                        <a:rPr lang="en-GB" sz="1200" b="0" dirty="0" smtClean="0">
                          <a:latin typeface="+mn-lt"/>
                        </a:rPr>
                        <a:t>agricultural land.  </a:t>
                      </a:r>
                      <a:endParaRPr lang="en-GB" sz="1200" b="0" dirty="0">
                        <a:latin typeface="+mn-lt"/>
                      </a:endParaRPr>
                    </a:p>
                  </a:txBody>
                  <a:tcPr/>
                </a:tc>
              </a:tr>
              <a:tr h="514571">
                <a:tc>
                  <a:txBody>
                    <a:bodyPr/>
                    <a:lstStyle/>
                    <a:p>
                      <a:endParaRPr lang="en-GB"/>
                    </a:p>
                  </a:txBody>
                  <a:tcPr/>
                </a:tc>
                <a:tc>
                  <a:txBody>
                    <a:bodyPr/>
                    <a:lstStyle/>
                    <a:p>
                      <a:endParaRPr lang="en-GB" dirty="0"/>
                    </a:p>
                  </a:txBody>
                  <a:tcPr/>
                </a:tc>
                <a:tc>
                  <a:txBody>
                    <a:bodyPr/>
                    <a:lstStyle/>
                    <a:p>
                      <a:pPr>
                        <a:lnSpc>
                          <a:spcPct val="115000"/>
                        </a:lnSpc>
                        <a:spcAft>
                          <a:spcPts val="0"/>
                        </a:spcAft>
                      </a:pPr>
                      <a:endParaRPr lang="en-GB" sz="1400" dirty="0">
                        <a:effectLst/>
                        <a:latin typeface="+mn-lt"/>
                        <a:ea typeface="Calibri"/>
                        <a:cs typeface="Times New Roman"/>
                      </a:endParaRPr>
                    </a:p>
                  </a:txBody>
                  <a:tcPr marL="68580" marR="68580" marT="0" marB="0"/>
                </a:tc>
                <a:tc>
                  <a:txBody>
                    <a:bodyPr/>
                    <a:lstStyle/>
                    <a:p>
                      <a:endParaRPr lang="en-GB" sz="1400" b="0" dirty="0">
                        <a:latin typeface="+mn-lt"/>
                      </a:endParaRPr>
                    </a:p>
                  </a:txBody>
                  <a:tcPr/>
                </a:tc>
              </a:tr>
            </a:tbl>
          </a:graphicData>
        </a:graphic>
      </p:graphicFrame>
    </p:spTree>
    <p:extLst>
      <p:ext uri="{BB962C8B-B14F-4D97-AF65-F5344CB8AC3E}">
        <p14:creationId xmlns:p14="http://schemas.microsoft.com/office/powerpoint/2010/main" val="4171843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51868768"/>
              </p:ext>
            </p:extLst>
          </p:nvPr>
        </p:nvGraphicFramePr>
        <p:xfrm>
          <a:off x="395537" y="188640"/>
          <a:ext cx="8496944" cy="5794248"/>
        </p:xfrm>
        <a:graphic>
          <a:graphicData uri="http://schemas.openxmlformats.org/drawingml/2006/table">
            <a:tbl>
              <a:tblPr firstRow="1" bandRow="1">
                <a:tableStyleId>{5C22544A-7EE6-4342-B048-85BDC9FD1C3A}</a:tableStyleId>
              </a:tblPr>
              <a:tblGrid>
                <a:gridCol w="648071"/>
                <a:gridCol w="1368152"/>
                <a:gridCol w="3209569"/>
                <a:gridCol w="3271152"/>
              </a:tblGrid>
              <a:tr h="504056">
                <a:tc>
                  <a:txBody>
                    <a:bodyPr/>
                    <a:lstStyle/>
                    <a:p>
                      <a:r>
                        <a:rPr lang="en-GB" sz="1400" dirty="0" smtClean="0"/>
                        <a:t>Lever No</a:t>
                      </a:r>
                      <a:endParaRPr lang="en-GB" sz="1400" dirty="0"/>
                    </a:p>
                  </a:txBody>
                  <a:tcPr/>
                </a:tc>
                <a:tc>
                  <a:txBody>
                    <a:bodyPr/>
                    <a:lstStyle/>
                    <a:p>
                      <a:r>
                        <a:rPr lang="en-GB" sz="1400" dirty="0" smtClean="0"/>
                        <a:t>Lever Title</a:t>
                      </a:r>
                      <a:endParaRPr lang="en-GB" sz="1400" dirty="0"/>
                    </a:p>
                  </a:txBody>
                  <a:tcPr/>
                </a:tc>
                <a:tc>
                  <a:txBody>
                    <a:bodyPr/>
                    <a:lstStyle/>
                    <a:p>
                      <a:r>
                        <a:rPr lang="en-GB" sz="1400" dirty="0" smtClean="0"/>
                        <a:t>Level 3 description</a:t>
                      </a:r>
                      <a:endParaRPr lang="en-GB" sz="1400" dirty="0"/>
                    </a:p>
                  </a:txBody>
                  <a:tcPr/>
                </a:tc>
                <a:tc>
                  <a:txBody>
                    <a:bodyPr/>
                    <a:lstStyle/>
                    <a:p>
                      <a:r>
                        <a:rPr lang="en-GB" sz="1400" dirty="0" smtClean="0"/>
                        <a:t>Level 4 description</a:t>
                      </a:r>
                      <a:endParaRPr lang="en-GB" sz="1400" dirty="0"/>
                    </a:p>
                  </a:txBody>
                  <a:tcPr/>
                </a:tc>
              </a:tr>
              <a:tr h="609947">
                <a:tc>
                  <a:txBody>
                    <a:bodyPr/>
                    <a:lstStyle/>
                    <a:p>
                      <a:r>
                        <a:rPr lang="en-GB" sz="1400" b="0" dirty="0" smtClean="0"/>
                        <a:t>38-39</a:t>
                      </a:r>
                      <a:endParaRPr lang="en-GB" sz="1400" b="0" dirty="0"/>
                    </a:p>
                  </a:txBody>
                  <a:tcPr/>
                </a:tc>
                <a:tc>
                  <a:txBody>
                    <a:bodyPr/>
                    <a:lstStyle/>
                    <a:p>
                      <a:r>
                        <a:rPr lang="en-GB" sz="1400" b="0" dirty="0" smtClean="0"/>
                        <a:t>Livestock yields</a:t>
                      </a:r>
                      <a:endParaRPr lang="en-GB" sz="1400" b="0" dirty="0"/>
                    </a:p>
                  </a:txBody>
                  <a:tcPr/>
                </a:tc>
                <a:tc>
                  <a:txBody>
                    <a:bodyPr/>
                    <a:lstStyle/>
                    <a:p>
                      <a:pPr>
                        <a:lnSpc>
                          <a:spcPct val="115000"/>
                        </a:lnSpc>
                        <a:spcAft>
                          <a:spcPts val="0"/>
                        </a:spcAft>
                      </a:pPr>
                      <a:r>
                        <a:rPr lang="en-GB" sz="1200" dirty="0" smtClean="0">
                          <a:effectLst/>
                          <a:latin typeface="+mn-lt"/>
                          <a:ea typeface="Calibri"/>
                          <a:cs typeface="Times New Roman"/>
                        </a:rPr>
                        <a:t>Means a 50% increase in concentration of grass-fed livestock (animal density), a 15% increase in feed conversion ratio, and a large increase in feedlot systems up to 15% in 2050 for cattle and 8% for sheep and goats. This means a high use of conventional animal genetic improvements, pasture rotation management, technology transfer to developing countries and capacity development programmes.</a:t>
                      </a:r>
                      <a:endParaRPr lang="en-GB" sz="1200" dirty="0">
                        <a:effectLst/>
                        <a:latin typeface="+mn-lt"/>
                        <a:ea typeface="Calibri"/>
                        <a:cs typeface="Times New Roman"/>
                      </a:endParaRPr>
                    </a:p>
                  </a:txBody>
                  <a:tcPr marL="68580" marR="68580" marT="0" marB="0"/>
                </a:tc>
                <a:tc>
                  <a:txBody>
                    <a:bodyPr/>
                    <a:lstStyle/>
                    <a:p>
                      <a:r>
                        <a:rPr lang="en-GB" sz="1200" b="0" dirty="0" smtClean="0">
                          <a:latin typeface="+mn-lt"/>
                        </a:rPr>
                        <a:t>Assumes an 80% increase in concentration of grass-fed livestock (animal density), 20% increase in feed conversion ratio, and high increase in feedlot systems up to 30% in 2050 for cattle and 10% in 2050 for sheep and goats. This also assumes extensive use of biotechnology, and strong technology transfer from developed to developing countries in order to leap-frog the learning curves for higher productivities.</a:t>
                      </a:r>
                      <a:endParaRPr lang="en-GB" sz="1200" b="0" dirty="0">
                        <a:latin typeface="+mn-lt"/>
                      </a:endParaRPr>
                    </a:p>
                  </a:txBody>
                  <a:tcPr/>
                </a:tc>
              </a:tr>
              <a:tr h="609947">
                <a:tc>
                  <a:txBody>
                    <a:bodyPr/>
                    <a:lstStyle/>
                    <a:p>
                      <a:r>
                        <a:rPr lang="en-GB" sz="1400" b="0" dirty="0" smtClean="0"/>
                        <a:t>40-41</a:t>
                      </a:r>
                    </a:p>
                    <a:p>
                      <a:endParaRPr lang="en-GB" sz="1400" b="0" dirty="0" smtClean="0"/>
                    </a:p>
                    <a:p>
                      <a:endParaRPr lang="en-GB" sz="1400" b="0" dirty="0" smtClean="0"/>
                    </a:p>
                    <a:p>
                      <a:endParaRPr lang="en-GB" sz="1400" b="0" dirty="0" smtClean="0"/>
                    </a:p>
                    <a:p>
                      <a:endParaRPr lang="en-GB" sz="1400" b="0" dirty="0" smtClean="0"/>
                    </a:p>
                    <a:p>
                      <a:endParaRPr lang="en-GB" sz="1400" b="0" dirty="0" smtClean="0"/>
                    </a:p>
                    <a:p>
                      <a:endParaRPr lang="en-GB" sz="1400" b="0" dirty="0" smtClean="0"/>
                    </a:p>
                    <a:p>
                      <a:endParaRPr lang="en-GB" sz="1400" b="0" dirty="0" smtClean="0"/>
                    </a:p>
                    <a:p>
                      <a:endParaRPr lang="en-GB" sz="1400" b="0" dirty="0" smtClean="0"/>
                    </a:p>
                    <a:p>
                      <a:endParaRPr lang="en-GB" sz="1400" b="0" dirty="0" smtClean="0"/>
                    </a:p>
                    <a:p>
                      <a:r>
                        <a:rPr lang="en-GB" sz="1400" b="0" dirty="0" smtClean="0"/>
                        <a:t>42</a:t>
                      </a:r>
                      <a:endParaRPr lang="en-GB" sz="1400" b="0" dirty="0"/>
                    </a:p>
                  </a:txBody>
                  <a:tcPr/>
                </a:tc>
                <a:tc>
                  <a:txBody>
                    <a:bodyPr/>
                    <a:lstStyle/>
                    <a:p>
                      <a:r>
                        <a:rPr lang="en-GB" sz="1400" b="0" dirty="0" smtClean="0"/>
                        <a:t>Bioenergy yields</a:t>
                      </a:r>
                    </a:p>
                    <a:p>
                      <a:endParaRPr lang="en-GB" sz="1400" b="0" dirty="0" smtClean="0"/>
                    </a:p>
                    <a:p>
                      <a:endParaRPr lang="en-GB" sz="1400" b="0" dirty="0" smtClean="0"/>
                    </a:p>
                    <a:p>
                      <a:endParaRPr lang="en-GB" sz="1400" b="0" dirty="0" smtClean="0"/>
                    </a:p>
                    <a:p>
                      <a:endParaRPr lang="en-GB" sz="1400" b="0" dirty="0" smtClean="0"/>
                    </a:p>
                    <a:p>
                      <a:endParaRPr lang="en-GB" sz="1400" b="0" dirty="0" smtClean="0"/>
                    </a:p>
                    <a:p>
                      <a:endParaRPr lang="en-GB" sz="1400" b="0" dirty="0" smtClean="0"/>
                    </a:p>
                    <a:p>
                      <a:endParaRPr lang="en-GB" sz="1400" b="0" dirty="0" smtClean="0"/>
                    </a:p>
                    <a:p>
                      <a:endParaRPr lang="en-GB" sz="1400" b="0" dirty="0" smtClean="0"/>
                    </a:p>
                    <a:p>
                      <a:endParaRPr lang="en-GB" sz="1400" b="0" dirty="0" smtClean="0"/>
                    </a:p>
                    <a:p>
                      <a:r>
                        <a:rPr lang="en-GB" sz="1400" b="0" dirty="0" smtClean="0"/>
                        <a:t>Surplus land (forest &amp; bioenergy) </a:t>
                      </a:r>
                    </a:p>
                    <a:p>
                      <a:endParaRPr lang="en-GB" sz="1400" b="0" dirty="0" smtClean="0"/>
                    </a:p>
                  </a:txBody>
                  <a:tcPr/>
                </a:tc>
                <a:tc>
                  <a:txBody>
                    <a:bodyPr/>
                    <a:lstStyle/>
                    <a:p>
                      <a:pPr>
                        <a:lnSpc>
                          <a:spcPct val="115000"/>
                        </a:lnSpc>
                        <a:spcAft>
                          <a:spcPts val="0"/>
                        </a:spcAft>
                      </a:pPr>
                      <a:r>
                        <a:rPr lang="en-GB" sz="1200" dirty="0" smtClean="0">
                          <a:effectLst/>
                          <a:latin typeface="+mn-lt"/>
                          <a:ea typeface="Calibri"/>
                          <a:cs typeface="Times New Roman"/>
                        </a:rPr>
                        <a:t>Assumes an increase in the use and yield of more efficient energy crops, with a total of 120% by 2050. This yield growth is expected through an expansion of some new biofuels technologies, e.g., lignocellulosic bioethanol and Fischer-</a:t>
                      </a:r>
                      <a:r>
                        <a:rPr lang="en-GB" sz="1200" dirty="0" err="1" smtClean="0">
                          <a:effectLst/>
                          <a:latin typeface="+mn-lt"/>
                          <a:ea typeface="Calibri"/>
                          <a:cs typeface="Times New Roman"/>
                        </a:rPr>
                        <a:t>Tropsch</a:t>
                      </a:r>
                      <a:r>
                        <a:rPr lang="en-GB" sz="1200" dirty="0" smtClean="0">
                          <a:effectLst/>
                          <a:latin typeface="+mn-lt"/>
                          <a:ea typeface="Calibri"/>
                          <a:cs typeface="Times New Roman"/>
                        </a:rPr>
                        <a:t> biodiesel.</a:t>
                      </a:r>
                      <a:r>
                        <a:rPr lang="en-GB" sz="1200" baseline="0" dirty="0" smtClean="0">
                          <a:effectLst/>
                          <a:latin typeface="+mn-lt"/>
                          <a:ea typeface="Calibri"/>
                          <a:cs typeface="Times New Roman"/>
                        </a:rPr>
                        <a:t> </a:t>
                      </a:r>
                      <a:r>
                        <a:rPr lang="en-GB" sz="1200" dirty="0" smtClean="0">
                          <a:effectLst/>
                          <a:latin typeface="+mn-lt"/>
                          <a:ea typeface="Calibri"/>
                          <a:cs typeface="Times New Roman"/>
                        </a:rPr>
                        <a:t>In this level, crops with high energy performance would substantially increase their share in the global market.</a:t>
                      </a:r>
                    </a:p>
                    <a:p>
                      <a:pPr>
                        <a:lnSpc>
                          <a:spcPct val="115000"/>
                        </a:lnSpc>
                        <a:spcAft>
                          <a:spcPts val="0"/>
                        </a:spcAft>
                      </a:pPr>
                      <a:endParaRPr lang="en-GB" sz="1200" dirty="0" smtClean="0">
                        <a:effectLst/>
                        <a:latin typeface="+mn-lt"/>
                        <a:ea typeface="Calibri"/>
                        <a:cs typeface="Times New Roman"/>
                      </a:endParaRPr>
                    </a:p>
                    <a:p>
                      <a:pPr>
                        <a:lnSpc>
                          <a:spcPct val="115000"/>
                        </a:lnSpc>
                        <a:spcAft>
                          <a:spcPts val="0"/>
                        </a:spcAft>
                      </a:pPr>
                      <a:endParaRPr lang="en-GB" sz="1200" dirty="0" smtClean="0">
                        <a:effectLst/>
                        <a:latin typeface="+mn-lt"/>
                        <a:ea typeface="Calibri"/>
                        <a:cs typeface="Times New Roman"/>
                      </a:endParaRPr>
                    </a:p>
                    <a:p>
                      <a:pPr>
                        <a:lnSpc>
                          <a:spcPct val="115000"/>
                        </a:lnSpc>
                        <a:spcAft>
                          <a:spcPts val="0"/>
                        </a:spcAft>
                      </a:pPr>
                      <a:endParaRPr lang="en-GB" sz="1200" dirty="0" smtClean="0">
                        <a:effectLst/>
                        <a:latin typeface="+mn-lt"/>
                        <a:ea typeface="Calibri"/>
                        <a:cs typeface="Times New Roman"/>
                      </a:endParaRPr>
                    </a:p>
                    <a:p>
                      <a:pPr>
                        <a:lnSpc>
                          <a:spcPct val="115000"/>
                        </a:lnSpc>
                        <a:spcAft>
                          <a:spcPts val="0"/>
                        </a:spcAft>
                      </a:pPr>
                      <a:r>
                        <a:rPr lang="en-GB" sz="1200" dirty="0" smtClean="0">
                          <a:effectLst/>
                          <a:latin typeface="+mn-lt"/>
                          <a:ea typeface="Calibri"/>
                          <a:cs typeface="Times New Roman"/>
                        </a:rPr>
                        <a:t>Means that the remaining land would be allocated for 40% natural regeneration and planted forests, and 60% for a limited expansion of energy crops.</a:t>
                      </a:r>
                      <a:endParaRPr lang="en-GB" sz="1200" dirty="0">
                        <a:effectLst/>
                        <a:latin typeface="+mn-lt"/>
                        <a:ea typeface="Calibri"/>
                        <a:cs typeface="Times New Roman"/>
                      </a:endParaRPr>
                    </a:p>
                  </a:txBody>
                  <a:tcPr marL="68580" marR="68580" marT="0" marB="0"/>
                </a:tc>
                <a:tc>
                  <a:txBody>
                    <a:bodyPr/>
                    <a:lstStyle/>
                    <a:p>
                      <a:r>
                        <a:rPr lang="en-GB" sz="1200" b="0" dirty="0" smtClean="0">
                          <a:latin typeface="+mn-lt"/>
                        </a:rPr>
                        <a:t>Represents an extreme increase of bioenergy yields and focus on very high efficient energy plants, with a total increase of 220% by 2050. This is based on advanced fuel technologies, biotechnology, state-of-the-art farm management, and further use of irrigation and fertilisers. This level assumes highly efficient energy crops (e.g., sugarcane, oil palm, switchgrass, </a:t>
                      </a:r>
                      <a:r>
                        <a:rPr lang="en-GB" sz="1200" b="0" dirty="0" err="1" smtClean="0">
                          <a:latin typeface="+mn-lt"/>
                        </a:rPr>
                        <a:t>napier</a:t>
                      </a:r>
                      <a:r>
                        <a:rPr lang="en-GB" sz="1200" b="0" dirty="0" smtClean="0">
                          <a:latin typeface="+mn-lt"/>
                        </a:rPr>
                        <a:t> grass, </a:t>
                      </a:r>
                      <a:r>
                        <a:rPr lang="en-GB" sz="1200" b="0" dirty="0" err="1" smtClean="0">
                          <a:latin typeface="+mn-lt"/>
                        </a:rPr>
                        <a:t>miscanthus</a:t>
                      </a:r>
                      <a:r>
                        <a:rPr lang="en-GB" sz="1200" b="0" dirty="0" smtClean="0">
                          <a:latin typeface="+mn-lt"/>
                        </a:rPr>
                        <a:t>) would dominate the market and consequently also increase the average yield of bioenergy crops.</a:t>
                      </a:r>
                    </a:p>
                    <a:p>
                      <a:endParaRPr lang="en-GB" sz="1200" b="0" dirty="0" smtClean="0">
                        <a:latin typeface="+mn-lt"/>
                      </a:endParaRPr>
                    </a:p>
                    <a:p>
                      <a:r>
                        <a:rPr lang="en-GB" sz="1200" b="0" dirty="0" smtClean="0">
                          <a:latin typeface="+mn-lt"/>
                        </a:rPr>
                        <a:t>Assumes that the remaining land would be allocated 100% for a limited expansion of energy crops. This would give a linear growth rate of 22 million ha / year, up to an estimated 300 EJ of bioenergy by 2050, defined by IPCC as an ‘extreme’ global bioenergy potential.</a:t>
                      </a:r>
                      <a:endParaRPr lang="en-GB" sz="1200" b="0" dirty="0">
                        <a:latin typeface="+mn-lt"/>
                      </a:endParaRPr>
                    </a:p>
                  </a:txBody>
                  <a:tcPr/>
                </a:tc>
              </a:tr>
            </a:tbl>
          </a:graphicData>
        </a:graphic>
      </p:graphicFrame>
    </p:spTree>
    <p:extLst>
      <p:ext uri="{BB962C8B-B14F-4D97-AF65-F5344CB8AC3E}">
        <p14:creationId xmlns:p14="http://schemas.microsoft.com/office/powerpoint/2010/main" val="2128286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360040"/>
          </a:xfrm>
        </p:spPr>
        <p:txBody>
          <a:bodyPr>
            <a:normAutofit fontScale="90000"/>
          </a:bodyPr>
          <a:lstStyle/>
          <a:p>
            <a:r>
              <a:rPr lang="en-GB" sz="2300" b="1" dirty="0" smtClean="0"/>
              <a:t>Commentary on the significance of the high </a:t>
            </a:r>
            <a:r>
              <a:rPr lang="en-GB" sz="2300" b="1" dirty="0"/>
              <a:t>integral lever </a:t>
            </a:r>
            <a:r>
              <a:rPr lang="en-GB" sz="2300" b="1" dirty="0" smtClean="0"/>
              <a:t>values chosen</a:t>
            </a:r>
            <a:endParaRPr lang="en-GB" sz="2300" b="1" dirty="0"/>
          </a:p>
        </p:txBody>
      </p:sp>
      <p:sp>
        <p:nvSpPr>
          <p:cNvPr id="3" name="Content Placeholder 2"/>
          <p:cNvSpPr>
            <a:spLocks noGrp="1"/>
          </p:cNvSpPr>
          <p:nvPr>
            <p:ph idx="1"/>
          </p:nvPr>
        </p:nvSpPr>
        <p:spPr>
          <a:xfrm>
            <a:off x="323528" y="476672"/>
            <a:ext cx="8568952" cy="6120680"/>
          </a:xfrm>
        </p:spPr>
        <p:txBody>
          <a:bodyPr>
            <a:normAutofit fontScale="92500" lnSpcReduction="10000"/>
          </a:bodyPr>
          <a:lstStyle/>
          <a:p>
            <a:r>
              <a:rPr lang="en-GB" sz="2000" b="1" dirty="0" smtClean="0"/>
              <a:t>Feasibility of the values chosen</a:t>
            </a:r>
          </a:p>
          <a:p>
            <a:pPr lvl="1"/>
            <a:r>
              <a:rPr lang="en-GB" sz="1400" dirty="0" smtClean="0"/>
              <a:t>33 </a:t>
            </a:r>
            <a:r>
              <a:rPr lang="en-GB" sz="1400" u="sng" dirty="0" smtClean="0"/>
              <a:t>Calories consumed daily</a:t>
            </a:r>
            <a:r>
              <a:rPr lang="en-GB" sz="1400" dirty="0" smtClean="0"/>
              <a:t>. Currently </a:t>
            </a:r>
            <a:r>
              <a:rPr lang="en-GB" sz="1400" dirty="0"/>
              <a:t>2180  </a:t>
            </a:r>
            <a:r>
              <a:rPr lang="en-GB" sz="1400" dirty="0" smtClean="0"/>
              <a:t>kcal/person/day. Level 3.5 implies an average reduction of 40 kcal, but would involve much larger (perhaps controversial) reductions within affluent, potentially obese minorities</a:t>
            </a:r>
          </a:p>
          <a:p>
            <a:pPr lvl="1"/>
            <a:r>
              <a:rPr lang="en-GB" sz="1400" dirty="0" smtClean="0"/>
              <a:t>34 </a:t>
            </a:r>
            <a:r>
              <a:rPr lang="en-GB" sz="1400" u="sng" dirty="0" smtClean="0"/>
              <a:t>Meat consumption</a:t>
            </a:r>
            <a:r>
              <a:rPr lang="en-GB" sz="1400" dirty="0" smtClean="0"/>
              <a:t>.  Currently world </a:t>
            </a:r>
            <a:r>
              <a:rPr lang="en-GB" sz="1400" dirty="0"/>
              <a:t>average is </a:t>
            </a:r>
            <a:r>
              <a:rPr lang="en-GB" sz="1400" dirty="0" smtClean="0"/>
              <a:t>187 kcal </a:t>
            </a:r>
            <a:r>
              <a:rPr lang="en-GB" sz="1400" dirty="0"/>
              <a:t>of </a:t>
            </a:r>
            <a:r>
              <a:rPr lang="en-GB" sz="1400" dirty="0" smtClean="0"/>
              <a:t>meat/person/day, and is increasing rapidly, especially in the developing world. Level 3 would restrict this on average to 162 kcal, the figure recommended by WHO for a healthy diet. Level 3.5  would restrict this to 83 kcal, but allow </a:t>
            </a:r>
            <a:r>
              <a:rPr lang="en-GB" sz="1400" dirty="0"/>
              <a:t>vegetarian diets and meat alternatives (</a:t>
            </a:r>
            <a:r>
              <a:rPr lang="en-GB" sz="1400" dirty="0" err="1" smtClean="0"/>
              <a:t>e.g</a:t>
            </a:r>
            <a:r>
              <a:rPr lang="en-GB" sz="1400" dirty="0" smtClean="0"/>
              <a:t> </a:t>
            </a:r>
            <a:r>
              <a:rPr lang="en-GB" sz="1400" dirty="0"/>
              <a:t>soy meat substitutes, yeast-based meat </a:t>
            </a:r>
            <a:r>
              <a:rPr lang="en-GB" sz="1400" dirty="0" err="1" smtClean="0"/>
              <a:t>etc</a:t>
            </a:r>
            <a:r>
              <a:rPr lang="en-GB" sz="1400" dirty="0" smtClean="0"/>
              <a:t>) – </a:t>
            </a:r>
            <a:r>
              <a:rPr lang="en-GB" sz="1400" dirty="0" err="1" smtClean="0"/>
              <a:t>ie</a:t>
            </a:r>
            <a:r>
              <a:rPr lang="en-GB" sz="1400" dirty="0" smtClean="0"/>
              <a:t> </a:t>
            </a:r>
            <a:r>
              <a:rPr lang="en-GB" sz="1400" dirty="0"/>
              <a:t>an unprecedented change in dietary preferences worldwide. </a:t>
            </a:r>
            <a:endParaRPr lang="en-GB" sz="1400" dirty="0" smtClean="0"/>
          </a:p>
          <a:p>
            <a:pPr lvl="1"/>
            <a:r>
              <a:rPr lang="en-GB" sz="1400" dirty="0" smtClean="0"/>
              <a:t>35 </a:t>
            </a:r>
            <a:r>
              <a:rPr lang="en-GB" sz="1400" u="sng" dirty="0" smtClean="0"/>
              <a:t>Meat type</a:t>
            </a:r>
            <a:r>
              <a:rPr lang="en-GB" sz="1400" dirty="0" smtClean="0"/>
              <a:t>. </a:t>
            </a:r>
            <a:r>
              <a:rPr lang="en-GB" sz="1400" dirty="0"/>
              <a:t>Currently  </a:t>
            </a:r>
            <a:r>
              <a:rPr lang="en-GB" sz="1400" dirty="0" smtClean="0"/>
              <a:t>22% of meat </a:t>
            </a:r>
            <a:r>
              <a:rPr lang="en-GB" sz="1400" dirty="0"/>
              <a:t>consumed i</a:t>
            </a:r>
            <a:r>
              <a:rPr lang="en-GB" sz="1400" dirty="0" smtClean="0"/>
              <a:t>s ‘ruminant’ (beef</a:t>
            </a:r>
            <a:r>
              <a:rPr lang="en-GB" sz="1400" dirty="0"/>
              <a:t>, lamb and </a:t>
            </a:r>
            <a:r>
              <a:rPr lang="en-GB" sz="1400" dirty="0" smtClean="0"/>
              <a:t>goat): the </a:t>
            </a:r>
            <a:r>
              <a:rPr lang="en-GB" sz="1400" dirty="0"/>
              <a:t>rest </a:t>
            </a:r>
            <a:r>
              <a:rPr lang="en-GB" sz="1400" dirty="0" smtClean="0"/>
              <a:t> </a:t>
            </a:r>
            <a:r>
              <a:rPr lang="en-GB" sz="1400" dirty="0"/>
              <a:t>i</a:t>
            </a:r>
            <a:r>
              <a:rPr lang="en-GB" sz="1400" dirty="0" smtClean="0"/>
              <a:t>s pork</a:t>
            </a:r>
            <a:r>
              <a:rPr lang="en-GB" sz="1400" dirty="0"/>
              <a:t>, chicken and other </a:t>
            </a:r>
            <a:r>
              <a:rPr lang="en-GB" sz="1400" dirty="0" smtClean="0"/>
              <a:t>poultry. Ruminants emit methane (</a:t>
            </a:r>
            <a:r>
              <a:rPr lang="en-GB" sz="1400" dirty="0"/>
              <a:t>84 times more potent than </a:t>
            </a:r>
            <a:r>
              <a:rPr lang="en-GB" sz="1400" dirty="0" smtClean="0"/>
              <a:t>CO2), and tie up land that can otherwise be used to generate biofuels or permit re-forestation.</a:t>
            </a:r>
          </a:p>
          <a:p>
            <a:pPr lvl="1"/>
            <a:r>
              <a:rPr lang="en-GB" sz="1400" dirty="0" smtClean="0"/>
              <a:t>36 </a:t>
            </a:r>
            <a:r>
              <a:rPr lang="en-GB" sz="1400" u="sng" dirty="0" smtClean="0"/>
              <a:t>Crop yields</a:t>
            </a:r>
            <a:r>
              <a:rPr lang="en-GB" sz="1400" dirty="0" smtClean="0"/>
              <a:t>. Level 3 requires a 60% increase by 2050 – </a:t>
            </a:r>
            <a:r>
              <a:rPr lang="en-GB" sz="1400" dirty="0" err="1" smtClean="0"/>
              <a:t>ie</a:t>
            </a:r>
            <a:r>
              <a:rPr lang="en-GB" sz="1400" dirty="0" smtClean="0"/>
              <a:t> a continuation of trends to date (</a:t>
            </a:r>
            <a:r>
              <a:rPr lang="en-GB" sz="1400" dirty="0">
                <a:ea typeface="Calibri"/>
                <a:cs typeface="Times New Roman"/>
              </a:rPr>
              <a:t>better crop varieties, irrigation, higher use of fertilisers, </a:t>
            </a:r>
            <a:r>
              <a:rPr lang="en-GB" sz="1400" dirty="0" err="1" smtClean="0">
                <a:ea typeface="Calibri"/>
                <a:cs typeface="Times New Roman"/>
              </a:rPr>
              <a:t>etc</a:t>
            </a:r>
            <a:r>
              <a:rPr lang="en-GB" sz="1400" dirty="0" smtClean="0">
                <a:ea typeface="Calibri"/>
                <a:cs typeface="Times New Roman"/>
              </a:rPr>
              <a:t>). Level 3.5 requires a 90% increase by 2050 (</a:t>
            </a:r>
            <a:r>
              <a:rPr lang="en-GB" sz="1400" dirty="0" err="1" smtClean="0">
                <a:ea typeface="Calibri"/>
                <a:cs typeface="Times New Roman"/>
              </a:rPr>
              <a:t>ie</a:t>
            </a:r>
            <a:r>
              <a:rPr lang="en-GB" sz="1400" dirty="0" smtClean="0">
                <a:ea typeface="Calibri"/>
                <a:cs typeface="Times New Roman"/>
              </a:rPr>
              <a:t> </a:t>
            </a:r>
            <a:r>
              <a:rPr lang="en-GB" sz="1400" dirty="0"/>
              <a:t>a substantial use of biotechnology, a high increase in photosynthetic efficiencies, technology transfer, </a:t>
            </a:r>
            <a:r>
              <a:rPr lang="en-GB" sz="1400" dirty="0" err="1" smtClean="0"/>
              <a:t>etc</a:t>
            </a:r>
            <a:r>
              <a:rPr lang="en-GB" sz="1400" dirty="0" smtClean="0"/>
              <a:t>)</a:t>
            </a:r>
          </a:p>
          <a:p>
            <a:pPr lvl="1"/>
            <a:r>
              <a:rPr lang="en-GB" sz="1400" dirty="0" smtClean="0"/>
              <a:t>37 </a:t>
            </a:r>
            <a:r>
              <a:rPr lang="en-GB" sz="1400" u="sng" dirty="0"/>
              <a:t>Land use </a:t>
            </a:r>
            <a:r>
              <a:rPr lang="en-GB" sz="1400" u="sng" dirty="0" smtClean="0"/>
              <a:t>efficiency</a:t>
            </a:r>
            <a:r>
              <a:rPr lang="en-GB" sz="1400" dirty="0" smtClean="0"/>
              <a:t>. Level 3 </a:t>
            </a:r>
            <a:r>
              <a:rPr lang="en-GB" sz="1400" dirty="0"/>
              <a:t>requires </a:t>
            </a:r>
            <a:r>
              <a:rPr lang="en-GB" sz="1400" dirty="0" smtClean="0"/>
              <a:t>that 10</a:t>
            </a:r>
            <a:r>
              <a:rPr lang="en-GB" sz="1400" dirty="0"/>
              <a:t>% less land is needed for </a:t>
            </a:r>
            <a:r>
              <a:rPr lang="en-GB" sz="1400" dirty="0" smtClean="0"/>
              <a:t>food/livestock/bioenergy, achievable with </a:t>
            </a:r>
            <a:r>
              <a:rPr lang="en-GB" sz="1400" dirty="0">
                <a:ea typeface="Calibri"/>
                <a:cs typeface="Times New Roman"/>
              </a:rPr>
              <a:t>an increase in agro-forestry-pasture synergies and best farming practices, e.g., crop rotation, dual cropping, co-cropping, no tillage </a:t>
            </a:r>
            <a:r>
              <a:rPr lang="en-GB" sz="1400" dirty="0" smtClean="0">
                <a:ea typeface="Calibri"/>
                <a:cs typeface="Times New Roman"/>
              </a:rPr>
              <a:t>technologies. Level 3.5 requires 20% less land, and is only achievable with </a:t>
            </a:r>
            <a:r>
              <a:rPr lang="en-GB" sz="1400" dirty="0"/>
              <a:t>climate-smart </a:t>
            </a:r>
            <a:r>
              <a:rPr lang="en-GB" sz="1400" dirty="0" smtClean="0"/>
              <a:t>agriculture, high </a:t>
            </a:r>
            <a:r>
              <a:rPr lang="en-GB" sz="1400" dirty="0"/>
              <a:t>levels of integrated agricultural land use management (e.g., dual/triple </a:t>
            </a:r>
            <a:r>
              <a:rPr lang="en-GB" sz="1400" dirty="0" smtClean="0"/>
              <a:t>cropping) and best </a:t>
            </a:r>
            <a:r>
              <a:rPr lang="en-GB" sz="1400" dirty="0"/>
              <a:t>practice in agro-forestry-pasture </a:t>
            </a:r>
            <a:r>
              <a:rPr lang="en-GB" sz="1400" dirty="0" smtClean="0"/>
              <a:t>synergies. Very demanding.</a:t>
            </a:r>
          </a:p>
          <a:p>
            <a:pPr lvl="1"/>
            <a:r>
              <a:rPr lang="en-GB" sz="1400" dirty="0" smtClean="0"/>
              <a:t>38,39 </a:t>
            </a:r>
            <a:r>
              <a:rPr lang="en-GB" sz="1400" u="sng" dirty="0"/>
              <a:t>Livestock </a:t>
            </a:r>
            <a:r>
              <a:rPr lang="en-GB" sz="1400" u="sng" dirty="0" smtClean="0"/>
              <a:t>yields.</a:t>
            </a:r>
            <a:r>
              <a:rPr lang="en-GB" sz="1400" dirty="0" smtClean="0"/>
              <a:t> Level 3 requires </a:t>
            </a:r>
            <a:r>
              <a:rPr lang="en-GB" sz="1400" dirty="0" smtClean="0">
                <a:ea typeface="Calibri"/>
                <a:cs typeface="Times New Roman"/>
              </a:rPr>
              <a:t>a </a:t>
            </a:r>
            <a:r>
              <a:rPr lang="en-GB" sz="1400" dirty="0">
                <a:ea typeface="Calibri"/>
                <a:cs typeface="Times New Roman"/>
              </a:rPr>
              <a:t>50% increase in animal density </a:t>
            </a:r>
            <a:r>
              <a:rPr lang="en-GB" sz="1400" dirty="0" smtClean="0">
                <a:ea typeface="Calibri"/>
                <a:cs typeface="Times New Roman"/>
              </a:rPr>
              <a:t>for </a:t>
            </a:r>
            <a:r>
              <a:rPr lang="en-GB" sz="1400" dirty="0">
                <a:ea typeface="Calibri"/>
                <a:cs typeface="Times New Roman"/>
              </a:rPr>
              <a:t>grass-fed </a:t>
            </a:r>
            <a:r>
              <a:rPr lang="en-GB" sz="1400" dirty="0" smtClean="0">
                <a:ea typeface="Calibri"/>
                <a:cs typeface="Times New Roman"/>
              </a:rPr>
              <a:t>livestock, </a:t>
            </a:r>
            <a:r>
              <a:rPr lang="en-GB" sz="1400" dirty="0">
                <a:ea typeface="Calibri"/>
                <a:cs typeface="Times New Roman"/>
              </a:rPr>
              <a:t>a 15% increase in feed conversion ratio, and a large increase in feedlot systems </a:t>
            </a:r>
            <a:r>
              <a:rPr lang="en-GB" sz="1400" dirty="0" smtClean="0">
                <a:ea typeface="Calibri"/>
                <a:cs typeface="Times New Roman"/>
              </a:rPr>
              <a:t>(up </a:t>
            </a:r>
            <a:r>
              <a:rPr lang="en-GB" sz="1400" dirty="0">
                <a:ea typeface="Calibri"/>
                <a:cs typeface="Times New Roman"/>
              </a:rPr>
              <a:t>to 15% </a:t>
            </a:r>
            <a:r>
              <a:rPr lang="en-GB" sz="1400" dirty="0" smtClean="0">
                <a:ea typeface="Calibri"/>
                <a:cs typeface="Times New Roman"/>
              </a:rPr>
              <a:t>for </a:t>
            </a:r>
            <a:r>
              <a:rPr lang="en-GB" sz="1400" dirty="0">
                <a:ea typeface="Calibri"/>
                <a:cs typeface="Times New Roman"/>
              </a:rPr>
              <a:t>cattle and 8% for sheep and </a:t>
            </a:r>
            <a:r>
              <a:rPr lang="en-GB" sz="1400" dirty="0" smtClean="0">
                <a:ea typeface="Calibri"/>
                <a:cs typeface="Times New Roman"/>
              </a:rPr>
              <a:t>goats). Level 3.5 </a:t>
            </a:r>
            <a:r>
              <a:rPr lang="en-GB" sz="1400" dirty="0" smtClean="0"/>
              <a:t>requires these figures to increase to 65%, 17%, 22% and 9% respectively – </a:t>
            </a:r>
            <a:r>
              <a:rPr lang="en-GB" sz="1400" dirty="0" err="1" smtClean="0"/>
              <a:t>ie</a:t>
            </a:r>
            <a:r>
              <a:rPr lang="en-GB" sz="1400" dirty="0" smtClean="0"/>
              <a:t> </a:t>
            </a:r>
            <a:r>
              <a:rPr lang="en-GB" sz="1400" dirty="0"/>
              <a:t>extensive use of biotechnology, and strong technology </a:t>
            </a:r>
            <a:r>
              <a:rPr lang="en-GB" sz="1400" dirty="0" smtClean="0"/>
              <a:t>transfer </a:t>
            </a:r>
            <a:r>
              <a:rPr lang="en-GB" sz="1400" dirty="0"/>
              <a:t>to developing countries </a:t>
            </a:r>
            <a:r>
              <a:rPr lang="en-GB" sz="1400" dirty="0" smtClean="0"/>
              <a:t>.</a:t>
            </a:r>
          </a:p>
          <a:p>
            <a:pPr lvl="1"/>
            <a:r>
              <a:rPr lang="en-GB" sz="1400" dirty="0"/>
              <a:t>40,41 </a:t>
            </a:r>
            <a:r>
              <a:rPr lang="en-GB" sz="1400" u="sng" dirty="0"/>
              <a:t>Bioenergy </a:t>
            </a:r>
            <a:r>
              <a:rPr lang="en-GB" sz="1400" u="sng" dirty="0" smtClean="0"/>
              <a:t>yields. </a:t>
            </a:r>
            <a:r>
              <a:rPr lang="en-GB" sz="1400" dirty="0" smtClean="0"/>
              <a:t>Level </a:t>
            </a:r>
            <a:r>
              <a:rPr lang="en-GB" sz="1400" dirty="0"/>
              <a:t>3 </a:t>
            </a:r>
            <a:r>
              <a:rPr lang="en-GB" sz="1400" dirty="0" smtClean="0"/>
              <a:t>requires a 120%  </a:t>
            </a:r>
            <a:r>
              <a:rPr lang="en-GB" sz="1400" dirty="0"/>
              <a:t>increase in the use and yield of more efficient energy </a:t>
            </a:r>
            <a:r>
              <a:rPr lang="en-GB" sz="1400" dirty="0" smtClean="0"/>
              <a:t>crops by 2050</a:t>
            </a:r>
            <a:r>
              <a:rPr lang="en-GB" sz="1400" dirty="0"/>
              <a:t>, achievable </a:t>
            </a:r>
            <a:r>
              <a:rPr lang="en-GB" sz="1400" dirty="0" smtClean="0"/>
              <a:t>through </a:t>
            </a:r>
            <a:r>
              <a:rPr lang="en-GB" sz="1400" dirty="0"/>
              <a:t>an </a:t>
            </a:r>
            <a:r>
              <a:rPr lang="en-GB" sz="1400" dirty="0" err="1" smtClean="0"/>
              <a:t>reexpansion</a:t>
            </a:r>
            <a:r>
              <a:rPr lang="en-GB" sz="1400" dirty="0" smtClean="0"/>
              <a:t> </a:t>
            </a:r>
            <a:r>
              <a:rPr lang="en-GB" sz="1400" dirty="0"/>
              <a:t>of new biofuels technologies,  such as lignocellulosic bioethanol and Fischer-</a:t>
            </a:r>
            <a:r>
              <a:rPr lang="en-GB" sz="1400" dirty="0" err="1"/>
              <a:t>Tropsch</a:t>
            </a:r>
            <a:r>
              <a:rPr lang="en-GB" sz="1400" dirty="0"/>
              <a:t> biodiesel. Level 3.5 </a:t>
            </a:r>
            <a:r>
              <a:rPr lang="en-GB" sz="1400" dirty="0" smtClean="0"/>
              <a:t>quires </a:t>
            </a:r>
            <a:r>
              <a:rPr lang="en-GB" sz="1400" dirty="0" smtClean="0"/>
              <a:t>a 170% increase, </a:t>
            </a:r>
            <a:r>
              <a:rPr lang="en-GB" sz="1400" dirty="0" err="1" smtClean="0"/>
              <a:t>eg</a:t>
            </a:r>
            <a:r>
              <a:rPr lang="en-GB" sz="1400" dirty="0"/>
              <a:t> by </a:t>
            </a:r>
            <a:r>
              <a:rPr lang="en-GB" sz="1400" dirty="0" smtClean="0"/>
              <a:t>extensive use of advanced </a:t>
            </a:r>
            <a:r>
              <a:rPr lang="en-GB" sz="1400" dirty="0"/>
              <a:t>fuel technologies, biotechnology, </a:t>
            </a:r>
            <a:r>
              <a:rPr lang="en-GB" sz="1400" dirty="0" smtClean="0"/>
              <a:t>irrigation </a:t>
            </a:r>
            <a:r>
              <a:rPr lang="en-GB" sz="1400" dirty="0"/>
              <a:t>and </a:t>
            </a:r>
            <a:r>
              <a:rPr lang="en-GB" sz="1400" dirty="0" smtClean="0"/>
              <a:t>fertilisers, and conversion to highly </a:t>
            </a:r>
            <a:r>
              <a:rPr lang="en-GB" sz="1400" dirty="0"/>
              <a:t>efficient energy crops </a:t>
            </a:r>
            <a:r>
              <a:rPr lang="en-GB" sz="1400" dirty="0" smtClean="0"/>
              <a:t>(sugarcane</a:t>
            </a:r>
            <a:r>
              <a:rPr lang="en-GB" sz="1400" dirty="0"/>
              <a:t>, oil palm</a:t>
            </a:r>
            <a:r>
              <a:rPr lang="en-GB" sz="1400" dirty="0" smtClean="0"/>
              <a:t>, </a:t>
            </a:r>
            <a:r>
              <a:rPr lang="en-GB" sz="1400" dirty="0" err="1" smtClean="0"/>
              <a:t>etc</a:t>
            </a:r>
            <a:r>
              <a:rPr lang="en-GB" sz="1400" dirty="0" smtClean="0"/>
              <a:t>). </a:t>
            </a:r>
          </a:p>
          <a:p>
            <a:pPr lvl="1"/>
            <a:r>
              <a:rPr lang="en-GB" sz="1400" dirty="0" smtClean="0"/>
              <a:t>42 </a:t>
            </a:r>
            <a:r>
              <a:rPr lang="en-GB" sz="1400" u="sng" dirty="0"/>
              <a:t>Surplus land (forest &amp; bioenergy</a:t>
            </a:r>
            <a:r>
              <a:rPr lang="en-GB" sz="1400" dirty="0" smtClean="0"/>
              <a:t>).  Level 3 requires </a:t>
            </a:r>
            <a:r>
              <a:rPr lang="en-GB" sz="1400" dirty="0">
                <a:ea typeface="Calibri"/>
                <a:cs typeface="Times New Roman"/>
              </a:rPr>
              <a:t>that </a:t>
            </a:r>
            <a:r>
              <a:rPr lang="en-GB" sz="1400" dirty="0" smtClean="0">
                <a:ea typeface="Calibri"/>
                <a:cs typeface="Times New Roman"/>
              </a:rPr>
              <a:t>land not needed for food production should </a:t>
            </a:r>
            <a:r>
              <a:rPr lang="en-GB" sz="1400" dirty="0">
                <a:ea typeface="Calibri"/>
                <a:cs typeface="Times New Roman"/>
              </a:rPr>
              <a:t>be allocated for 40% natural regeneration and planted forests, and 60% for a limited expansion of energy crops</a:t>
            </a:r>
            <a:r>
              <a:rPr lang="en-GB" sz="1400" dirty="0" smtClean="0">
                <a:ea typeface="Calibri"/>
                <a:cs typeface="Times New Roman"/>
              </a:rPr>
              <a:t>. Level 3.5 would require a more radical reallocation, with up to 100% assigned to energy crops.</a:t>
            </a:r>
            <a:endParaRPr lang="en-GB" sz="1400" dirty="0" smtClean="0"/>
          </a:p>
          <a:p>
            <a:pPr lvl="1"/>
            <a:r>
              <a:rPr lang="en-GB" sz="1400" dirty="0" smtClean="0"/>
              <a:t>48 </a:t>
            </a:r>
            <a:r>
              <a:rPr lang="en-GB" sz="1400" u="sng" dirty="0"/>
              <a:t>Wastes &amp; </a:t>
            </a:r>
            <a:r>
              <a:rPr lang="en-GB" sz="1400" u="sng" dirty="0" smtClean="0"/>
              <a:t>residues </a:t>
            </a:r>
            <a:r>
              <a:rPr lang="en-GB" sz="1400" dirty="0" smtClean="0"/>
              <a:t>Level 3 </a:t>
            </a:r>
            <a:r>
              <a:rPr lang="en-GB" sz="1400" dirty="0"/>
              <a:t>requires </a:t>
            </a:r>
            <a:r>
              <a:rPr lang="en-GB" sz="1400" dirty="0" smtClean="0"/>
              <a:t> a significant </a:t>
            </a:r>
            <a:r>
              <a:rPr lang="en-GB" sz="1400" dirty="0"/>
              <a:t>increase in the collection of on-farm </a:t>
            </a:r>
            <a:r>
              <a:rPr lang="en-GB" sz="1400" dirty="0" smtClean="0"/>
              <a:t>and post-farm residues, and reduction </a:t>
            </a:r>
            <a:r>
              <a:rPr lang="en-GB" sz="1400" dirty="0"/>
              <a:t>in the production of post-farm wastes and residues. </a:t>
            </a:r>
          </a:p>
          <a:p>
            <a:pPr lvl="1"/>
            <a:endParaRPr lang="en-GB" sz="1400" dirty="0" smtClean="0"/>
          </a:p>
          <a:p>
            <a:pPr lvl="1"/>
            <a:endParaRPr lang="en-GB" sz="1400" u="sng" dirty="0" smtClean="0"/>
          </a:p>
          <a:p>
            <a:pPr lvl="1"/>
            <a:endParaRPr lang="en-GB" sz="2000" dirty="0"/>
          </a:p>
        </p:txBody>
      </p:sp>
    </p:spTree>
    <p:extLst>
      <p:ext uri="{BB962C8B-B14F-4D97-AF65-F5344CB8AC3E}">
        <p14:creationId xmlns:p14="http://schemas.microsoft.com/office/powerpoint/2010/main" val="2758963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424936" cy="418058"/>
          </a:xfrm>
        </p:spPr>
        <p:txBody>
          <a:bodyPr>
            <a:normAutofit fontScale="90000"/>
          </a:bodyPr>
          <a:lstStyle/>
          <a:p>
            <a:r>
              <a:rPr lang="en-GB" sz="3000" b="1" dirty="0" smtClean="0"/>
              <a:t>Commentary on the DECC Temperature rise calculations I</a:t>
            </a:r>
            <a:endParaRPr lang="en-GB" sz="3000" b="1" dirty="0"/>
          </a:p>
        </p:txBody>
      </p:sp>
      <p:sp>
        <p:nvSpPr>
          <p:cNvPr id="3" name="Content Placeholder 2"/>
          <p:cNvSpPr>
            <a:spLocks noGrp="1"/>
          </p:cNvSpPr>
          <p:nvPr>
            <p:ph idx="1"/>
          </p:nvPr>
        </p:nvSpPr>
        <p:spPr>
          <a:xfrm>
            <a:off x="323528" y="692696"/>
            <a:ext cx="8712968" cy="6165304"/>
          </a:xfrm>
        </p:spPr>
        <p:txBody>
          <a:bodyPr>
            <a:normAutofit/>
          </a:bodyPr>
          <a:lstStyle/>
          <a:p>
            <a:r>
              <a:rPr lang="en-GB" sz="1500" dirty="0" smtClean="0"/>
              <a:t>Unlike the </a:t>
            </a:r>
            <a:r>
              <a:rPr lang="en-GB" sz="1500" dirty="0"/>
              <a:t>calculation of future </a:t>
            </a:r>
            <a:r>
              <a:rPr lang="en-GB" sz="1500" dirty="0" smtClean="0"/>
              <a:t>emissions, which </a:t>
            </a:r>
            <a:r>
              <a:rPr lang="en-GB" sz="1500" dirty="0"/>
              <a:t>is relatively straightforward, </a:t>
            </a:r>
            <a:r>
              <a:rPr lang="en-GB" sz="1500" dirty="0" smtClean="0"/>
              <a:t>the </a:t>
            </a:r>
            <a:r>
              <a:rPr lang="en-GB" sz="1500" dirty="0">
                <a:solidFill>
                  <a:srgbClr val="FF0000"/>
                </a:solidFill>
              </a:rPr>
              <a:t>derivation of future temperature rises from the calculated emission values is fraught with difficulties.</a:t>
            </a:r>
            <a:r>
              <a:rPr lang="en-GB" sz="1500" dirty="0"/>
              <a:t> Global climatology is not an exact science, and it relies on computer models which have some difficulty in making accurate predictions for even three days into the future, let alone many decades. </a:t>
            </a:r>
            <a:r>
              <a:rPr lang="en-GB" sz="1500" dirty="0" smtClean="0"/>
              <a:t>As we have seen above (slides 10-12) </a:t>
            </a:r>
            <a:r>
              <a:rPr lang="en-GB" sz="1500" dirty="0"/>
              <a:t>t</a:t>
            </a:r>
            <a:r>
              <a:rPr lang="en-GB" sz="1500" dirty="0" smtClean="0"/>
              <a:t>he </a:t>
            </a:r>
            <a:r>
              <a:rPr lang="en-GB" sz="1500" dirty="0"/>
              <a:t>IPCC </a:t>
            </a:r>
            <a:r>
              <a:rPr lang="en-GB" sz="1500" dirty="0" smtClean="0"/>
              <a:t>approach to this problem has been to commission </a:t>
            </a:r>
            <a:r>
              <a:rPr lang="en-GB" sz="1500" dirty="0"/>
              <a:t>runs of over a hundred such models, in each case taking the same start date and emissions </a:t>
            </a:r>
            <a:r>
              <a:rPr lang="en-GB" sz="1500" dirty="0" smtClean="0"/>
              <a:t>data, </a:t>
            </a:r>
            <a:r>
              <a:rPr lang="en-GB" sz="1500" dirty="0"/>
              <a:t>and </a:t>
            </a:r>
            <a:r>
              <a:rPr lang="en-GB" sz="1500" dirty="0" smtClean="0"/>
              <a:t>to assemble ‘spaghetti diagrams’  </a:t>
            </a:r>
            <a:r>
              <a:rPr lang="en-GB" sz="1500" dirty="0"/>
              <a:t>of the outputs, </a:t>
            </a:r>
            <a:r>
              <a:rPr lang="en-GB" sz="1500" dirty="0" smtClean="0"/>
              <a:t>and then analyse these </a:t>
            </a:r>
            <a:r>
              <a:rPr lang="en-GB" sz="1500" dirty="0"/>
              <a:t>to yield a </a:t>
            </a:r>
            <a:r>
              <a:rPr lang="en-GB" sz="1500" dirty="0" smtClean="0"/>
              <a:t>‘computational’ temperature probability </a:t>
            </a:r>
            <a:r>
              <a:rPr lang="en-GB" sz="1500" dirty="0"/>
              <a:t>distribution for each year, with mean values and variances, and hence to plot the envelope of such values bounded by a specified probability. </a:t>
            </a:r>
            <a:r>
              <a:rPr lang="en-GB" sz="1500" dirty="0" smtClean="0"/>
              <a:t>Analytic </a:t>
            </a:r>
            <a:r>
              <a:rPr lang="en-GB" sz="1500" dirty="0"/>
              <a:t>approximations to </a:t>
            </a:r>
            <a:r>
              <a:rPr lang="en-GB" sz="1500" dirty="0" smtClean="0"/>
              <a:t>these IPCC figures have then been </a:t>
            </a:r>
            <a:r>
              <a:rPr lang="en-GB" sz="1500" dirty="0"/>
              <a:t>fed into the </a:t>
            </a:r>
            <a:r>
              <a:rPr lang="en-GB" sz="1500" dirty="0" smtClean="0"/>
              <a:t>DECC Global Calculator</a:t>
            </a:r>
            <a:r>
              <a:rPr lang="en-GB" sz="1500" dirty="0"/>
              <a:t>. </a:t>
            </a:r>
            <a:endParaRPr lang="en-GB" sz="1500" dirty="0" smtClean="0"/>
          </a:p>
          <a:p>
            <a:r>
              <a:rPr lang="en-GB" sz="1500" dirty="0" smtClean="0"/>
              <a:t>In using these IPCC estimates, the Global Calculator has made some adjustments, relating to different possible treatments of non-CO</a:t>
            </a:r>
            <a:r>
              <a:rPr lang="en-GB" sz="1500" baseline="-25000" dirty="0" smtClean="0"/>
              <a:t>2 </a:t>
            </a:r>
            <a:r>
              <a:rPr lang="en-GB" sz="1500" dirty="0" smtClean="0"/>
              <a:t>GHGs. In doing so, </a:t>
            </a:r>
            <a:r>
              <a:rPr lang="en-GB" sz="1500" dirty="0" smtClean="0">
                <a:solidFill>
                  <a:srgbClr val="FF0000"/>
                </a:solidFill>
              </a:rPr>
              <a:t>the Calculator has defined two alternative methods of calculating the temperature rise ΔT</a:t>
            </a:r>
            <a:r>
              <a:rPr lang="en-GB" sz="1500" dirty="0" smtClean="0"/>
              <a:t>, which it calls:</a:t>
            </a:r>
          </a:p>
          <a:p>
            <a:pPr lvl="1"/>
            <a:r>
              <a:rPr lang="en-GB" sz="1500" dirty="0" smtClean="0">
                <a:solidFill>
                  <a:srgbClr val="FF0000"/>
                </a:solidFill>
              </a:rPr>
              <a:t>“</a:t>
            </a:r>
            <a:r>
              <a:rPr lang="en-GB" sz="1500" dirty="0">
                <a:solidFill>
                  <a:srgbClr val="FF0000"/>
                </a:solidFill>
              </a:rPr>
              <a:t>Interactive CO</a:t>
            </a:r>
            <a:r>
              <a:rPr lang="en-GB" sz="1500" baseline="-25000" dirty="0">
                <a:solidFill>
                  <a:srgbClr val="FF0000"/>
                </a:solidFill>
              </a:rPr>
              <a:t>2</a:t>
            </a:r>
            <a:r>
              <a:rPr lang="en-GB" sz="1500" dirty="0">
                <a:solidFill>
                  <a:srgbClr val="FF0000"/>
                </a:solidFill>
              </a:rPr>
              <a:t> with representative non-CO</a:t>
            </a:r>
            <a:r>
              <a:rPr lang="en-GB" sz="1500" baseline="-25000" dirty="0">
                <a:solidFill>
                  <a:srgbClr val="FF0000"/>
                </a:solidFill>
              </a:rPr>
              <a:t>2</a:t>
            </a:r>
            <a:r>
              <a:rPr lang="en-GB" sz="1500" dirty="0">
                <a:solidFill>
                  <a:srgbClr val="FF0000"/>
                </a:solidFill>
              </a:rPr>
              <a:t> gases” and</a:t>
            </a:r>
          </a:p>
          <a:p>
            <a:pPr lvl="1"/>
            <a:r>
              <a:rPr lang="en-GB" sz="1500" dirty="0">
                <a:solidFill>
                  <a:srgbClr val="FF0000"/>
                </a:solidFill>
              </a:rPr>
              <a:t>“Interactive  CO</a:t>
            </a:r>
            <a:r>
              <a:rPr lang="en-GB" sz="1500" baseline="-25000" dirty="0">
                <a:solidFill>
                  <a:srgbClr val="FF0000"/>
                </a:solidFill>
              </a:rPr>
              <a:t>2  , </a:t>
            </a:r>
            <a:r>
              <a:rPr lang="en-GB" sz="1500" dirty="0">
                <a:solidFill>
                  <a:srgbClr val="FF0000"/>
                </a:solidFill>
              </a:rPr>
              <a:t>CH</a:t>
            </a:r>
            <a:r>
              <a:rPr lang="en-GB" sz="1500" baseline="-25000" dirty="0">
                <a:solidFill>
                  <a:srgbClr val="FF0000"/>
                </a:solidFill>
              </a:rPr>
              <a:t>4,</a:t>
            </a:r>
            <a:r>
              <a:rPr lang="en-GB" sz="1500" dirty="0">
                <a:solidFill>
                  <a:srgbClr val="FF0000"/>
                </a:solidFill>
              </a:rPr>
              <a:t> N</a:t>
            </a:r>
            <a:r>
              <a:rPr lang="en-GB" sz="1500" baseline="-25000" dirty="0">
                <a:solidFill>
                  <a:srgbClr val="FF0000"/>
                </a:solidFill>
              </a:rPr>
              <a:t>2</a:t>
            </a:r>
            <a:r>
              <a:rPr lang="en-GB" sz="1500" dirty="0">
                <a:solidFill>
                  <a:srgbClr val="FF0000"/>
                </a:solidFill>
              </a:rPr>
              <a:t>O, and SO</a:t>
            </a:r>
            <a:r>
              <a:rPr lang="en-GB" sz="1500" baseline="-25000" dirty="0">
                <a:solidFill>
                  <a:srgbClr val="FF0000"/>
                </a:solidFill>
              </a:rPr>
              <a:t>2</a:t>
            </a:r>
            <a:r>
              <a:rPr lang="en-GB" sz="1500" dirty="0">
                <a:solidFill>
                  <a:srgbClr val="FF0000"/>
                </a:solidFill>
              </a:rPr>
              <a:t> only”</a:t>
            </a:r>
          </a:p>
          <a:p>
            <a:r>
              <a:rPr lang="en-GB" sz="1500" dirty="0"/>
              <a:t> The former method uses </a:t>
            </a:r>
            <a:r>
              <a:rPr lang="en-GB" sz="1500" dirty="0" smtClean="0"/>
              <a:t>IPCC calculations of the probability distributions which already </a:t>
            </a:r>
            <a:r>
              <a:rPr lang="en-GB" sz="1500" dirty="0"/>
              <a:t>include an allowance for the contribution of non-CO</a:t>
            </a:r>
            <a:r>
              <a:rPr lang="en-GB" sz="1500" baseline="-25000" dirty="0"/>
              <a:t>2</a:t>
            </a:r>
            <a:r>
              <a:rPr lang="en-GB" sz="1500" dirty="0"/>
              <a:t> gases. The latter uses </a:t>
            </a:r>
            <a:r>
              <a:rPr lang="en-GB" sz="1500" dirty="0" smtClean="0"/>
              <a:t>a probability distribution for the </a:t>
            </a:r>
            <a:r>
              <a:rPr lang="en-GB" sz="1500" dirty="0"/>
              <a:t>CO</a:t>
            </a:r>
            <a:r>
              <a:rPr lang="en-GB" sz="1500" baseline="-25000" dirty="0"/>
              <a:t>2 </a:t>
            </a:r>
            <a:r>
              <a:rPr lang="en-GB" sz="1500" dirty="0"/>
              <a:t>contribution only, </a:t>
            </a:r>
            <a:r>
              <a:rPr lang="en-GB" sz="1500" dirty="0" smtClean="0"/>
              <a:t>but </a:t>
            </a:r>
            <a:r>
              <a:rPr lang="en-GB" sz="1500" dirty="0"/>
              <a:t>then adds in a separate calculation for the principal non-CO</a:t>
            </a:r>
            <a:r>
              <a:rPr lang="en-GB" sz="1500" baseline="-25000" dirty="0"/>
              <a:t>2</a:t>
            </a:r>
            <a:r>
              <a:rPr lang="en-GB" sz="1500" dirty="0"/>
              <a:t> gases. The details </a:t>
            </a:r>
            <a:r>
              <a:rPr lang="en-GB" sz="1500" dirty="0" smtClean="0"/>
              <a:t>for both alternative methods can </a:t>
            </a:r>
            <a:r>
              <a:rPr lang="en-GB" sz="1500" dirty="0"/>
              <a:t>be found in lines 42-57 and lines 69-101 of tab labelled ‘Climate Impacts</a:t>
            </a:r>
            <a:r>
              <a:rPr lang="en-GB" sz="1500" dirty="0" smtClean="0"/>
              <a:t>’ in the Excel spreadsheet. </a:t>
            </a:r>
            <a:r>
              <a:rPr lang="en-GB" sz="1500" dirty="0"/>
              <a:t>In both </a:t>
            </a:r>
            <a:r>
              <a:rPr lang="en-GB" sz="1500" dirty="0" smtClean="0"/>
              <a:t>cases, </a:t>
            </a:r>
            <a:r>
              <a:rPr lang="en-GB" sz="1500" dirty="0"/>
              <a:t>the user has an option B (in lever 51) to specify that the width of the range should be expanded by one standard deviation by multiplying by 1.645, to reflect the uncertainty in the methodology.</a:t>
            </a:r>
          </a:p>
          <a:p>
            <a:endParaRPr lang="en-GB" sz="1500" dirty="0"/>
          </a:p>
        </p:txBody>
      </p:sp>
    </p:spTree>
    <p:extLst>
      <p:ext uri="{BB962C8B-B14F-4D97-AF65-F5344CB8AC3E}">
        <p14:creationId xmlns:p14="http://schemas.microsoft.com/office/powerpoint/2010/main" val="781743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562074"/>
          </a:xfrm>
        </p:spPr>
        <p:txBody>
          <a:bodyPr>
            <a:normAutofit/>
          </a:bodyPr>
          <a:lstStyle/>
          <a:p>
            <a:r>
              <a:rPr lang="en-GB" sz="2700" b="1" dirty="0"/>
              <a:t>Commentary on the DECC Temperature rise calculations </a:t>
            </a:r>
            <a:r>
              <a:rPr lang="en-GB" sz="2700" b="1" dirty="0" smtClean="0"/>
              <a:t>II</a:t>
            </a:r>
            <a:endParaRPr lang="en-GB" sz="2700" dirty="0"/>
          </a:p>
        </p:txBody>
      </p:sp>
      <p:sp>
        <p:nvSpPr>
          <p:cNvPr id="3" name="Content Placeholder 2"/>
          <p:cNvSpPr>
            <a:spLocks noGrp="1"/>
          </p:cNvSpPr>
          <p:nvPr>
            <p:ph idx="1"/>
          </p:nvPr>
        </p:nvSpPr>
        <p:spPr>
          <a:xfrm>
            <a:off x="467544" y="908720"/>
            <a:ext cx="8229600" cy="5001419"/>
          </a:xfrm>
        </p:spPr>
        <p:txBody>
          <a:bodyPr>
            <a:normAutofit lnSpcReduction="10000"/>
          </a:bodyPr>
          <a:lstStyle/>
          <a:p>
            <a:r>
              <a:rPr lang="en-GB" sz="1500" dirty="0">
                <a:solidFill>
                  <a:srgbClr val="FF0000"/>
                </a:solidFill>
              </a:rPr>
              <a:t>The Calculator documentation makes it clear that in the </a:t>
            </a:r>
            <a:r>
              <a:rPr lang="en-GB" sz="1500" b="1" dirty="0">
                <a:solidFill>
                  <a:srgbClr val="FF0000"/>
                </a:solidFill>
              </a:rPr>
              <a:t>web tool </a:t>
            </a:r>
            <a:r>
              <a:rPr lang="en-GB" sz="1500" dirty="0">
                <a:solidFill>
                  <a:srgbClr val="FF0000"/>
                </a:solidFill>
              </a:rPr>
              <a:t>version, </a:t>
            </a:r>
            <a:r>
              <a:rPr lang="en-GB" sz="1500" dirty="0" smtClean="0">
                <a:solidFill>
                  <a:srgbClr val="FF0000"/>
                </a:solidFill>
              </a:rPr>
              <a:t>just the </a:t>
            </a:r>
            <a:r>
              <a:rPr lang="en-GB" sz="1500" dirty="0">
                <a:solidFill>
                  <a:srgbClr val="FF0000"/>
                </a:solidFill>
              </a:rPr>
              <a:t>“Interactive  CO</a:t>
            </a:r>
            <a:r>
              <a:rPr lang="en-GB" sz="1500" baseline="-25000" dirty="0">
                <a:solidFill>
                  <a:srgbClr val="FF0000"/>
                </a:solidFill>
              </a:rPr>
              <a:t>2  , </a:t>
            </a:r>
            <a:r>
              <a:rPr lang="en-GB" sz="1500" dirty="0">
                <a:solidFill>
                  <a:srgbClr val="FF0000"/>
                </a:solidFill>
              </a:rPr>
              <a:t>CH</a:t>
            </a:r>
            <a:r>
              <a:rPr lang="en-GB" sz="1500" baseline="-25000" dirty="0">
                <a:solidFill>
                  <a:srgbClr val="FF0000"/>
                </a:solidFill>
              </a:rPr>
              <a:t>4,</a:t>
            </a:r>
            <a:r>
              <a:rPr lang="en-GB" sz="1500" dirty="0">
                <a:solidFill>
                  <a:srgbClr val="FF0000"/>
                </a:solidFill>
              </a:rPr>
              <a:t> N</a:t>
            </a:r>
            <a:r>
              <a:rPr lang="en-GB" sz="1500" baseline="-25000" dirty="0">
                <a:solidFill>
                  <a:srgbClr val="FF0000"/>
                </a:solidFill>
              </a:rPr>
              <a:t>2</a:t>
            </a:r>
            <a:r>
              <a:rPr lang="en-GB" sz="1500" dirty="0">
                <a:solidFill>
                  <a:srgbClr val="FF0000"/>
                </a:solidFill>
              </a:rPr>
              <a:t>O, and SO</a:t>
            </a:r>
            <a:r>
              <a:rPr lang="en-GB" sz="1500" baseline="-25000" dirty="0">
                <a:solidFill>
                  <a:srgbClr val="FF0000"/>
                </a:solidFill>
              </a:rPr>
              <a:t>2</a:t>
            </a:r>
            <a:r>
              <a:rPr lang="en-GB" sz="1500" dirty="0">
                <a:solidFill>
                  <a:srgbClr val="FF0000"/>
                </a:solidFill>
              </a:rPr>
              <a:t> only</a:t>
            </a:r>
            <a:r>
              <a:rPr lang="en-GB" sz="1500" dirty="0" smtClean="0">
                <a:solidFill>
                  <a:srgbClr val="FF0000"/>
                </a:solidFill>
              </a:rPr>
              <a:t>” method is implemented, </a:t>
            </a:r>
            <a:r>
              <a:rPr lang="en-GB" sz="1500" dirty="0">
                <a:solidFill>
                  <a:srgbClr val="FF0000"/>
                </a:solidFill>
              </a:rPr>
              <a:t>and option B is taken. The </a:t>
            </a:r>
            <a:r>
              <a:rPr lang="en-GB" sz="1500" dirty="0" smtClean="0">
                <a:solidFill>
                  <a:srgbClr val="FF0000"/>
                </a:solidFill>
              </a:rPr>
              <a:t>other method </a:t>
            </a:r>
            <a:r>
              <a:rPr lang="en-GB" sz="1500" dirty="0">
                <a:solidFill>
                  <a:srgbClr val="FF0000"/>
                </a:solidFill>
              </a:rPr>
              <a:t>is only mentioned in the spreadsheet version </a:t>
            </a:r>
            <a:r>
              <a:rPr lang="en-GB" sz="1500" dirty="0">
                <a:solidFill>
                  <a:prstClr val="black"/>
                </a:solidFill>
              </a:rPr>
              <a:t>of the Calculator , and (as the Spreadsheet User Guide explains on p42 )“it is provided only as a reference calculation for the interested spreadsheet user within the spreadsheet”.</a:t>
            </a:r>
            <a:endParaRPr lang="en-GB" sz="1500" baseline="-25000" dirty="0">
              <a:solidFill>
                <a:prstClr val="black"/>
              </a:solidFill>
            </a:endParaRPr>
          </a:p>
          <a:p>
            <a:pPr lvl="0"/>
            <a:r>
              <a:rPr lang="en-GB" sz="1500" dirty="0">
                <a:solidFill>
                  <a:prstClr val="black"/>
                </a:solidFill>
              </a:rPr>
              <a:t>The statistical analysis of the output  data from ‘spaghetti diagrams’ (</a:t>
            </a:r>
            <a:r>
              <a:rPr lang="en-GB" sz="1500" dirty="0" err="1">
                <a:solidFill>
                  <a:prstClr val="black"/>
                </a:solidFill>
              </a:rPr>
              <a:t>ie</a:t>
            </a:r>
            <a:r>
              <a:rPr lang="en-GB" sz="1500" dirty="0">
                <a:solidFill>
                  <a:prstClr val="black"/>
                </a:solidFill>
              </a:rPr>
              <a:t> superimposed runs of many relatively independent computer climate models) has also made it possible to make statistical statements about the probabilities of various results, such as the Calculator statement in the Outputs-Emissions tab that  “Cumulative emissions of 3010 Gt of CO</a:t>
            </a:r>
            <a:r>
              <a:rPr lang="en-GB" sz="1500" baseline="-25000" dirty="0">
                <a:solidFill>
                  <a:prstClr val="black"/>
                </a:solidFill>
              </a:rPr>
              <a:t>2</a:t>
            </a:r>
            <a:r>
              <a:rPr lang="en-GB" sz="1500" dirty="0">
                <a:solidFill>
                  <a:prstClr val="black"/>
                </a:solidFill>
              </a:rPr>
              <a:t> are associated with 50% of climate models achieving a 2</a:t>
            </a:r>
            <a:r>
              <a:rPr lang="en-GB" sz="1500" baseline="30000" dirty="0">
                <a:solidFill>
                  <a:prstClr val="black"/>
                </a:solidFill>
              </a:rPr>
              <a:t>0</a:t>
            </a:r>
            <a:r>
              <a:rPr lang="en-GB" sz="1500" dirty="0">
                <a:solidFill>
                  <a:prstClr val="black"/>
                </a:solidFill>
              </a:rPr>
              <a:t>C temperature change” (the corresponding figure for 1.5</a:t>
            </a:r>
            <a:r>
              <a:rPr lang="en-GB" sz="1500" baseline="30000" dirty="0">
                <a:solidFill>
                  <a:prstClr val="black"/>
                </a:solidFill>
              </a:rPr>
              <a:t>o</a:t>
            </a:r>
            <a:r>
              <a:rPr lang="en-GB" sz="1500" dirty="0">
                <a:solidFill>
                  <a:prstClr val="black"/>
                </a:solidFill>
              </a:rPr>
              <a:t>C being given as 2260 Gt). These figures are also given in the web tool in the drop-down  panel on emissions on the overview page)</a:t>
            </a:r>
          </a:p>
          <a:p>
            <a:pPr lvl="0"/>
            <a:r>
              <a:rPr lang="en-GB" sz="1500" dirty="0">
                <a:solidFill>
                  <a:srgbClr val="FF0000"/>
                </a:solidFill>
              </a:rPr>
              <a:t>The Calculator team explicitly dissociates itself from taking the mid-point of the range of temperature figures quoted by the </a:t>
            </a:r>
            <a:r>
              <a:rPr lang="en-GB" sz="1500" dirty="0" err="1">
                <a:solidFill>
                  <a:srgbClr val="FF0000"/>
                </a:solidFill>
              </a:rPr>
              <a:t>webtool</a:t>
            </a:r>
            <a:r>
              <a:rPr lang="en-GB" sz="1500" dirty="0">
                <a:solidFill>
                  <a:srgbClr val="FF0000"/>
                </a:solidFill>
              </a:rPr>
              <a:t> as being a ‘best estimate’</a:t>
            </a:r>
            <a:r>
              <a:rPr lang="en-GB" sz="1500" dirty="0">
                <a:solidFill>
                  <a:prstClr val="black"/>
                </a:solidFill>
              </a:rPr>
              <a:t> (see the note in col AT line 84 of the Climate Impacts tab), and it also warns that the Calculator takes no account of  the effect of other non-CO</a:t>
            </a:r>
            <a:r>
              <a:rPr lang="en-GB" sz="1500" baseline="-25000" dirty="0">
                <a:solidFill>
                  <a:prstClr val="black"/>
                </a:solidFill>
              </a:rPr>
              <a:t>2</a:t>
            </a:r>
            <a:r>
              <a:rPr lang="en-GB" sz="1500" dirty="0">
                <a:solidFill>
                  <a:prstClr val="black"/>
                </a:solidFill>
              </a:rPr>
              <a:t> gases (halocarbon, black carbon, VOCs, </a:t>
            </a:r>
            <a:r>
              <a:rPr lang="en-GB" sz="1500" dirty="0" err="1">
                <a:solidFill>
                  <a:prstClr val="black"/>
                </a:solidFill>
              </a:rPr>
              <a:t>etc</a:t>
            </a:r>
            <a:r>
              <a:rPr lang="en-GB" sz="1500" dirty="0">
                <a:solidFill>
                  <a:prstClr val="black"/>
                </a:solidFill>
              </a:rPr>
              <a:t>) or the climate-carbon feedback effect on the value of ΔT. There has recently been some research interest in the possible importance of  hydrofluorocarbon gases in future years, because of their use as a replacement for banned CFCs and halons in refrigerators etc.</a:t>
            </a:r>
          </a:p>
          <a:p>
            <a:pPr lvl="0"/>
            <a:r>
              <a:rPr lang="en-GB" sz="1500" dirty="0">
                <a:solidFill>
                  <a:prstClr val="black"/>
                </a:solidFill>
              </a:rPr>
              <a:t>It should be recorded that </a:t>
            </a:r>
            <a:r>
              <a:rPr lang="en-GB" sz="1500" dirty="0">
                <a:solidFill>
                  <a:srgbClr val="FF0000"/>
                </a:solidFill>
              </a:rPr>
              <a:t>there is not universal agreement among climate scientists about the validity of the methodology for predicting climate changed used by the IPCC and the DECC Global Calculator team</a:t>
            </a:r>
            <a:r>
              <a:rPr lang="en-GB" sz="1500" dirty="0">
                <a:solidFill>
                  <a:prstClr val="black"/>
                </a:solidFill>
              </a:rPr>
              <a:t>. Some scientific authors (</a:t>
            </a:r>
            <a:r>
              <a:rPr lang="en-GB" sz="1500" dirty="0" err="1">
                <a:solidFill>
                  <a:prstClr val="black"/>
                </a:solidFill>
              </a:rPr>
              <a:t>eg</a:t>
            </a:r>
            <a:r>
              <a:rPr lang="en-GB" sz="1500" dirty="0">
                <a:solidFill>
                  <a:prstClr val="black"/>
                </a:solidFill>
              </a:rPr>
              <a:t> Raymond Koch and Murry </a:t>
            </a:r>
            <a:r>
              <a:rPr lang="en-GB" sz="1500" dirty="0" err="1">
                <a:solidFill>
                  <a:prstClr val="black"/>
                </a:solidFill>
              </a:rPr>
              <a:t>Salby</a:t>
            </a:r>
            <a:r>
              <a:rPr lang="en-GB" sz="1500" dirty="0">
                <a:solidFill>
                  <a:prstClr val="black"/>
                </a:solidFill>
              </a:rPr>
              <a:t>) and some politicians (</a:t>
            </a:r>
            <a:r>
              <a:rPr lang="en-GB" sz="1500" dirty="0" err="1">
                <a:solidFill>
                  <a:prstClr val="black"/>
                </a:solidFill>
              </a:rPr>
              <a:t>eg</a:t>
            </a:r>
            <a:r>
              <a:rPr lang="en-GB" sz="1500" dirty="0">
                <a:solidFill>
                  <a:prstClr val="black"/>
                </a:solidFill>
              </a:rPr>
              <a:t> President-elect Donald Trump) seem to have radical doubts about the methodology.</a:t>
            </a:r>
          </a:p>
          <a:p>
            <a:endParaRPr lang="en-GB" dirty="0"/>
          </a:p>
        </p:txBody>
      </p:sp>
    </p:spTree>
    <p:extLst>
      <p:ext uri="{BB962C8B-B14F-4D97-AF65-F5344CB8AC3E}">
        <p14:creationId xmlns:p14="http://schemas.microsoft.com/office/powerpoint/2010/main" val="2947391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504056"/>
          </a:xfrm>
        </p:spPr>
        <p:txBody>
          <a:bodyPr>
            <a:noAutofit/>
          </a:bodyPr>
          <a:lstStyle/>
          <a:p>
            <a:r>
              <a:rPr lang="en-GB" sz="3200" dirty="0" smtClean="0"/>
              <a:t>Summary and Conclusions I</a:t>
            </a:r>
            <a:endParaRPr lang="en-GB" sz="3200" dirty="0"/>
          </a:p>
        </p:txBody>
      </p:sp>
      <p:sp>
        <p:nvSpPr>
          <p:cNvPr id="3" name="Content Placeholder 2"/>
          <p:cNvSpPr>
            <a:spLocks noGrp="1"/>
          </p:cNvSpPr>
          <p:nvPr>
            <p:ph idx="1"/>
          </p:nvPr>
        </p:nvSpPr>
        <p:spPr>
          <a:xfrm>
            <a:off x="539552" y="476672"/>
            <a:ext cx="8136904" cy="6264696"/>
          </a:xfrm>
        </p:spPr>
        <p:txBody>
          <a:bodyPr>
            <a:noAutofit/>
          </a:bodyPr>
          <a:lstStyle/>
          <a:p>
            <a:pPr>
              <a:spcBef>
                <a:spcPts val="0"/>
              </a:spcBef>
            </a:pPr>
            <a:r>
              <a:rPr lang="en-GB" sz="1600" dirty="0" smtClean="0"/>
              <a:t>This paper explores the question in its sub-title: </a:t>
            </a:r>
            <a:r>
              <a:rPr lang="en-GB" sz="1600" dirty="0"/>
              <a:t>Did the 193 </a:t>
            </a:r>
            <a:r>
              <a:rPr lang="en-GB" sz="1600" dirty="0" smtClean="0"/>
              <a:t>signatories of the UN Paris </a:t>
            </a:r>
            <a:r>
              <a:rPr lang="en-GB" sz="1600" dirty="0"/>
              <a:t>Agreement </a:t>
            </a:r>
            <a:r>
              <a:rPr lang="en-GB" sz="1600" dirty="0" smtClean="0"/>
              <a:t>really </a:t>
            </a:r>
            <a:r>
              <a:rPr lang="en-GB" sz="1600" dirty="0"/>
              <a:t>know what they meant</a:t>
            </a:r>
            <a:r>
              <a:rPr lang="en-GB" sz="1600" dirty="0" smtClean="0"/>
              <a:t>? The answer</a:t>
            </a:r>
            <a:r>
              <a:rPr lang="en-GB" sz="1600" dirty="0"/>
              <a:t> </a:t>
            </a:r>
            <a:r>
              <a:rPr lang="en-GB" sz="1600" dirty="0" smtClean="0"/>
              <a:t>is ‘probably not</a:t>
            </a:r>
            <a:r>
              <a:rPr lang="en-GB" sz="1600" dirty="0" smtClean="0">
                <a:solidFill>
                  <a:srgbClr val="FF0000"/>
                </a:solidFill>
              </a:rPr>
              <a:t>’: they had no hard evidence that the target temperature rises agreed were achievable,</a:t>
            </a:r>
            <a:r>
              <a:rPr lang="en-GB" sz="1600" dirty="0" smtClean="0"/>
              <a:t> given the physical, engineering and public opinion constraints on the energy system design.</a:t>
            </a:r>
          </a:p>
          <a:p>
            <a:pPr marL="0" indent="0">
              <a:spcBef>
                <a:spcPts val="0"/>
              </a:spcBef>
              <a:buNone/>
            </a:pPr>
            <a:endParaRPr lang="en-GB" sz="1600" dirty="0" smtClean="0"/>
          </a:p>
          <a:p>
            <a:pPr>
              <a:spcBef>
                <a:spcPts val="0"/>
              </a:spcBef>
            </a:pPr>
            <a:r>
              <a:rPr lang="en-GB" sz="1600" dirty="0"/>
              <a:t>This would matter less if the Paris Agreement had set firm ground-rules for </a:t>
            </a:r>
            <a:r>
              <a:rPr lang="en-GB" sz="1600" dirty="0" smtClean="0"/>
              <a:t>an iterative </a:t>
            </a:r>
            <a:r>
              <a:rPr lang="en-GB" sz="1600" dirty="0"/>
              <a:t>global procedure to reach its targets. </a:t>
            </a:r>
            <a:r>
              <a:rPr lang="en-GB" sz="1600" dirty="0">
                <a:solidFill>
                  <a:srgbClr val="FF0000"/>
                </a:solidFill>
              </a:rPr>
              <a:t>Sadly, it only established a system of national ‘declarations</a:t>
            </a:r>
            <a:r>
              <a:rPr lang="en-GB" sz="1600" dirty="0"/>
              <a:t>’, &amp; a mechanism for further negotiations. What is </a:t>
            </a:r>
            <a:r>
              <a:rPr lang="en-GB" sz="1600" dirty="0" smtClean="0"/>
              <a:t>required now  </a:t>
            </a:r>
            <a:r>
              <a:rPr lang="en-GB" sz="1600" dirty="0"/>
              <a:t>is a much stronger scientific input to the discussions, based on good quantitative </a:t>
            </a:r>
            <a:r>
              <a:rPr lang="en-GB" sz="1600" dirty="0" smtClean="0"/>
              <a:t>models.</a:t>
            </a:r>
          </a:p>
          <a:p>
            <a:pPr marL="0" indent="0">
              <a:spcBef>
                <a:spcPts val="0"/>
              </a:spcBef>
              <a:buNone/>
            </a:pPr>
            <a:endParaRPr lang="en-GB" sz="1600" dirty="0" smtClean="0"/>
          </a:p>
          <a:p>
            <a:pPr>
              <a:spcBef>
                <a:spcPts val="0"/>
              </a:spcBef>
            </a:pPr>
            <a:r>
              <a:rPr lang="en-GB" sz="1600" dirty="0" smtClean="0"/>
              <a:t>The </a:t>
            </a:r>
            <a:r>
              <a:rPr lang="en-GB" sz="1600" dirty="0" smtClean="0">
                <a:solidFill>
                  <a:srgbClr val="FF0000"/>
                </a:solidFill>
              </a:rPr>
              <a:t>DECC Global Calculator is an (as yet unrivalled) software tool </a:t>
            </a:r>
            <a:r>
              <a:rPr lang="en-GB" sz="1600" dirty="0" smtClean="0"/>
              <a:t>to support such </a:t>
            </a:r>
            <a:r>
              <a:rPr lang="en-GB" sz="1600" dirty="0"/>
              <a:t>d</a:t>
            </a:r>
            <a:r>
              <a:rPr lang="en-GB" sz="1600" dirty="0" smtClean="0"/>
              <a:t>iscussions. It lets the user devise a model global energy system up to 2100, </a:t>
            </a:r>
            <a:r>
              <a:rPr lang="en-GB" sz="1600" dirty="0"/>
              <a:t>with numbers which are as accurate </a:t>
            </a:r>
            <a:r>
              <a:rPr lang="en-GB" sz="1600" dirty="0" smtClean="0"/>
              <a:t>as are permitted by existing data (and credible future trends) on </a:t>
            </a:r>
            <a:r>
              <a:rPr lang="en-GB" sz="1600" dirty="0"/>
              <a:t>primary energy inputs and end-user </a:t>
            </a:r>
            <a:r>
              <a:rPr lang="en-GB" sz="1600" dirty="0" smtClean="0"/>
              <a:t>outputs. </a:t>
            </a:r>
          </a:p>
          <a:p>
            <a:pPr marL="0" indent="0">
              <a:spcBef>
                <a:spcPts val="0"/>
              </a:spcBef>
              <a:buNone/>
            </a:pPr>
            <a:endParaRPr lang="en-GB" sz="1600" dirty="0"/>
          </a:p>
          <a:p>
            <a:pPr>
              <a:spcBef>
                <a:spcPts val="0"/>
              </a:spcBef>
            </a:pPr>
            <a:r>
              <a:rPr lang="en-GB" sz="1600" dirty="0" smtClean="0"/>
              <a:t>The Global Calculator has been through several iterations, but is still not fully fit for purpose.  </a:t>
            </a:r>
            <a:r>
              <a:rPr lang="en-GB" sz="1600" dirty="0" smtClean="0">
                <a:solidFill>
                  <a:srgbClr val="FF0000"/>
                </a:solidFill>
              </a:rPr>
              <a:t>Changes are required to make it more user-friendly</a:t>
            </a:r>
            <a:r>
              <a:rPr lang="en-GB" sz="1600" dirty="0" smtClean="0"/>
              <a:t>, and to improve its outputs on energy flows, emissions and temperature calculations. </a:t>
            </a:r>
          </a:p>
          <a:p>
            <a:pPr marL="0" indent="0">
              <a:spcBef>
                <a:spcPts val="0"/>
              </a:spcBef>
              <a:buNone/>
            </a:pPr>
            <a:endParaRPr lang="en-GB" sz="1600" dirty="0" smtClean="0"/>
          </a:p>
          <a:p>
            <a:pPr>
              <a:spcBef>
                <a:spcPts val="0"/>
              </a:spcBef>
            </a:pPr>
            <a:r>
              <a:rPr lang="en-GB" sz="1600" dirty="0" smtClean="0"/>
              <a:t>One piece of good news is that since our earlier paper, we have found a procedure to generate a </a:t>
            </a:r>
            <a:r>
              <a:rPr lang="en-GB" sz="1600" dirty="0" err="1" smtClean="0"/>
              <a:t>url</a:t>
            </a:r>
            <a:r>
              <a:rPr lang="en-GB" sz="1600" dirty="0" smtClean="0"/>
              <a:t> from a 50-line Excel pathway, allowing its transfer  to the </a:t>
            </a:r>
            <a:r>
              <a:rPr lang="en-GB" sz="1600" dirty="0" err="1" smtClean="0"/>
              <a:t>webtool</a:t>
            </a:r>
            <a:r>
              <a:rPr lang="en-GB" sz="1600" dirty="0" smtClean="0"/>
              <a:t>. This greatly accelerates the process of ‘fine-tuning’ design pathways, and using </a:t>
            </a:r>
            <a:r>
              <a:rPr lang="en-GB" sz="1600" dirty="0" err="1" smtClean="0"/>
              <a:t>webtool</a:t>
            </a:r>
            <a:r>
              <a:rPr lang="en-GB" sz="1600" dirty="0" smtClean="0"/>
              <a:t> graphics</a:t>
            </a:r>
          </a:p>
          <a:p>
            <a:pPr>
              <a:spcBef>
                <a:spcPts val="0"/>
              </a:spcBef>
            </a:pPr>
            <a:endParaRPr lang="en-GB" sz="1450" dirty="0" smtClean="0"/>
          </a:p>
          <a:p>
            <a:pPr>
              <a:spcBef>
                <a:spcPts val="0"/>
              </a:spcBef>
            </a:pPr>
            <a:endParaRPr lang="en-GB" sz="1400" dirty="0" smtClean="0"/>
          </a:p>
          <a:p>
            <a:pPr>
              <a:spcBef>
                <a:spcPts val="0"/>
              </a:spcBef>
            </a:pPr>
            <a:endParaRPr lang="en-GB" sz="1400" dirty="0"/>
          </a:p>
          <a:p>
            <a:pPr>
              <a:spcBef>
                <a:spcPts val="0"/>
              </a:spcBef>
            </a:pPr>
            <a:endParaRPr lang="en-GB" sz="1400" dirty="0" smtClean="0"/>
          </a:p>
          <a:p>
            <a:endParaRPr lang="en-GB" sz="1400" dirty="0" smtClean="0"/>
          </a:p>
          <a:p>
            <a:endParaRPr lang="en-GB" sz="1400" dirty="0" smtClean="0"/>
          </a:p>
          <a:p>
            <a:endParaRPr lang="en-GB" sz="1400" dirty="0"/>
          </a:p>
        </p:txBody>
      </p:sp>
    </p:spTree>
    <p:extLst>
      <p:ext uri="{BB962C8B-B14F-4D97-AF65-F5344CB8AC3E}">
        <p14:creationId xmlns:p14="http://schemas.microsoft.com/office/powerpoint/2010/main" val="978020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7424"/>
            <a:ext cx="8229600" cy="1417638"/>
          </a:xfrm>
        </p:spPr>
        <p:txBody>
          <a:bodyPr>
            <a:normAutofit/>
          </a:bodyPr>
          <a:lstStyle/>
          <a:p>
            <a:r>
              <a:rPr lang="en-GB" sz="3200" dirty="0"/>
              <a:t>Summary and </a:t>
            </a:r>
            <a:r>
              <a:rPr lang="en-GB" sz="3200" dirty="0" smtClean="0"/>
              <a:t>Conclusions II</a:t>
            </a:r>
            <a:endParaRPr lang="en-GB" sz="3200" dirty="0"/>
          </a:p>
        </p:txBody>
      </p:sp>
      <p:sp>
        <p:nvSpPr>
          <p:cNvPr id="3" name="Content Placeholder 2"/>
          <p:cNvSpPr>
            <a:spLocks noGrp="1"/>
          </p:cNvSpPr>
          <p:nvPr>
            <p:ph idx="1"/>
          </p:nvPr>
        </p:nvSpPr>
        <p:spPr>
          <a:xfrm>
            <a:off x="395536" y="764704"/>
            <a:ext cx="8445624" cy="5760640"/>
          </a:xfrm>
        </p:spPr>
        <p:txBody>
          <a:bodyPr>
            <a:noAutofit/>
          </a:bodyPr>
          <a:lstStyle/>
          <a:p>
            <a:pPr>
              <a:spcBef>
                <a:spcPts val="0"/>
              </a:spcBef>
            </a:pPr>
            <a:r>
              <a:rPr lang="en-GB" sz="1600" dirty="0"/>
              <a:t>Most uses of the Calculator to date have given rises significantly above 2</a:t>
            </a:r>
            <a:r>
              <a:rPr lang="en-GB" sz="1600" baseline="30000" dirty="0"/>
              <a:t>0</a:t>
            </a:r>
            <a:r>
              <a:rPr lang="en-GB" sz="1600" dirty="0"/>
              <a:t>C, but until recently we had not managed to find better pathways</a:t>
            </a:r>
            <a:r>
              <a:rPr lang="en-GB" sz="1600" dirty="0" smtClean="0"/>
              <a:t>. </a:t>
            </a:r>
          </a:p>
          <a:p>
            <a:pPr>
              <a:spcBef>
                <a:spcPts val="0"/>
              </a:spcBef>
            </a:pPr>
            <a:endParaRPr lang="en-GB" sz="1600" dirty="0"/>
          </a:p>
          <a:p>
            <a:pPr>
              <a:spcBef>
                <a:spcPts val="0"/>
              </a:spcBef>
            </a:pPr>
            <a:r>
              <a:rPr lang="en-GB" sz="1600" dirty="0" smtClean="0"/>
              <a:t>Spurred on by this negative finding, in </a:t>
            </a:r>
            <a:r>
              <a:rPr lang="en-GB" sz="1600" dirty="0"/>
              <a:t>this paper, </a:t>
            </a:r>
            <a:r>
              <a:rPr lang="en-GB" sz="1600" dirty="0">
                <a:solidFill>
                  <a:srgbClr val="FF0000"/>
                </a:solidFill>
              </a:rPr>
              <a:t>we have selected three of the Calculator’s ‘example’ pathways (WNA Allegro,  CLIMACT and ICEPT) </a:t>
            </a:r>
            <a:r>
              <a:rPr lang="en-GB" sz="1600" dirty="0"/>
              <a:t>as starting points for an exploration to find credible ‘Paris-compliant’ pathways. These pathways represent three broadly different global energy strategies – ‘High Nuclear’, ‘High Renewable’ and ‘Intermediate’ (the last of which also includes a reasonably large amount of Carbon Capture &amp; Storage). All three </a:t>
            </a:r>
            <a:r>
              <a:rPr lang="en-GB" sz="1600" dirty="0" smtClean="0"/>
              <a:t>had </a:t>
            </a:r>
            <a:r>
              <a:rPr lang="el-GR" sz="1600" dirty="0"/>
              <a:t>Δ</a:t>
            </a:r>
            <a:r>
              <a:rPr lang="en-GB" sz="1600" dirty="0"/>
              <a:t>T &lt; 2.5 </a:t>
            </a:r>
            <a:r>
              <a:rPr lang="en-GB" sz="1600" baseline="30000" dirty="0"/>
              <a:t>0</a:t>
            </a:r>
            <a:r>
              <a:rPr lang="en-GB" sz="1600" dirty="0"/>
              <a:t>C</a:t>
            </a:r>
            <a:r>
              <a:rPr lang="en-GB" sz="1600" dirty="0" smtClean="0"/>
              <a:t>.</a:t>
            </a:r>
          </a:p>
          <a:p>
            <a:pPr marL="0" indent="0">
              <a:spcBef>
                <a:spcPts val="0"/>
              </a:spcBef>
              <a:buNone/>
            </a:pPr>
            <a:endParaRPr lang="en-GB" sz="1600" dirty="0"/>
          </a:p>
          <a:p>
            <a:pPr>
              <a:spcBef>
                <a:spcPts val="0"/>
              </a:spcBef>
            </a:pPr>
            <a:r>
              <a:rPr lang="en-GB" sz="1600" dirty="0"/>
              <a:t>Using information from the Calculator’s Output-Emissions tab, </a:t>
            </a:r>
            <a:r>
              <a:rPr lang="en-GB" sz="1600" dirty="0">
                <a:solidFill>
                  <a:srgbClr val="FF0000"/>
                </a:solidFill>
              </a:rPr>
              <a:t>we inferred that the levers giving rise to the largest emission changes were </a:t>
            </a:r>
            <a:r>
              <a:rPr lang="en-GB" sz="1600" dirty="0" err="1">
                <a:solidFill>
                  <a:srgbClr val="FF0000"/>
                </a:solidFill>
              </a:rPr>
              <a:t>nos</a:t>
            </a:r>
            <a:r>
              <a:rPr lang="en-GB" sz="1600" dirty="0">
                <a:solidFill>
                  <a:srgbClr val="FF0000"/>
                </a:solidFill>
              </a:rPr>
              <a:t> 33-48</a:t>
            </a:r>
            <a:r>
              <a:rPr lang="en-GB" sz="1600" dirty="0"/>
              <a:t>, so we explored the effect of variations in these levers (1 or 2 at a time) up to level 3.0 or at most 3.5. The result was that in every case ΔT could be decreased to ≤ 2.1 </a:t>
            </a:r>
            <a:r>
              <a:rPr lang="en-GB" sz="1600" baseline="30000" dirty="0"/>
              <a:t>0</a:t>
            </a:r>
            <a:r>
              <a:rPr lang="en-GB" sz="1600" dirty="0"/>
              <a:t>C , and in some cases to  ≤ 1.6 </a:t>
            </a:r>
            <a:r>
              <a:rPr lang="en-GB" sz="1600" baseline="30000" dirty="0">
                <a:solidFill>
                  <a:prstClr val="black"/>
                </a:solidFill>
              </a:rPr>
              <a:t>0</a:t>
            </a:r>
            <a:r>
              <a:rPr lang="en-GB" sz="1600" dirty="0">
                <a:solidFill>
                  <a:prstClr val="black"/>
                </a:solidFill>
              </a:rPr>
              <a:t>C. Given the variance in the estimate of </a:t>
            </a:r>
            <a:r>
              <a:rPr lang="en-GB" sz="1600" dirty="0"/>
              <a:t>ΔT from a calculated cumulative emission in 2100, these could all be regarded as Paris-compliant. It is likely that with further  ‘fine-tuning’, one could find pathways with still lower ΔT</a:t>
            </a:r>
            <a:r>
              <a:rPr lang="en-GB" sz="1600" dirty="0" smtClean="0"/>
              <a:t>.</a:t>
            </a:r>
          </a:p>
          <a:p>
            <a:pPr marL="0" indent="0">
              <a:spcBef>
                <a:spcPts val="0"/>
              </a:spcBef>
              <a:buNone/>
            </a:pPr>
            <a:endParaRPr lang="en-GB" sz="1600" dirty="0"/>
          </a:p>
          <a:p>
            <a:pPr>
              <a:spcBef>
                <a:spcPts val="0"/>
              </a:spcBef>
            </a:pPr>
            <a:r>
              <a:rPr lang="en-GB" sz="1600" dirty="0">
                <a:solidFill>
                  <a:srgbClr val="FF0000"/>
                </a:solidFill>
              </a:rPr>
              <a:t>Variations with lever values of 3 - 3.5 lie in the range characterised by DECC as ‘very’ or ‘extraordinarily’ ambitious , so we examined the Calculator’s assessment of  their significance in each case. The level 3 variations seem to be reasonably achievable: the level 3.5 variations would probably require </a:t>
            </a:r>
            <a:r>
              <a:rPr lang="en-GB" sz="1600" dirty="0" smtClean="0">
                <a:solidFill>
                  <a:srgbClr val="FF0000"/>
                </a:solidFill>
              </a:rPr>
              <a:t>much less </a:t>
            </a:r>
            <a:r>
              <a:rPr lang="en-GB" sz="1600" dirty="0">
                <a:solidFill>
                  <a:srgbClr val="FF0000"/>
                </a:solidFill>
              </a:rPr>
              <a:t>welcome social &amp; farming changes</a:t>
            </a:r>
            <a:r>
              <a:rPr lang="en-GB" sz="1600" dirty="0" smtClean="0">
                <a:solidFill>
                  <a:srgbClr val="FF0000"/>
                </a:solidFill>
              </a:rPr>
              <a:t>. More exploration is clearly required. Both British Pugwash and the EPS Energy Group would welcome collaborators!</a:t>
            </a:r>
            <a:endParaRPr lang="en-GB" sz="1600" dirty="0">
              <a:solidFill>
                <a:srgbClr val="FF0000"/>
              </a:solidFill>
            </a:endParaRPr>
          </a:p>
          <a:p>
            <a:endParaRPr lang="en-GB" sz="1600" dirty="0"/>
          </a:p>
        </p:txBody>
      </p:sp>
    </p:spTree>
    <p:extLst>
      <p:ext uri="{BB962C8B-B14F-4D97-AF65-F5344CB8AC3E}">
        <p14:creationId xmlns:p14="http://schemas.microsoft.com/office/powerpoint/2010/main" val="619680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Autofit/>
          </a:bodyPr>
          <a:lstStyle/>
          <a:p>
            <a:r>
              <a:rPr lang="en-GB" sz="3200" dirty="0" smtClean="0"/>
              <a:t>Climate change and global mitigation strategies</a:t>
            </a:r>
            <a:endParaRPr lang="en-GB" sz="3200" dirty="0"/>
          </a:p>
        </p:txBody>
      </p:sp>
      <p:sp>
        <p:nvSpPr>
          <p:cNvPr id="3" name="Content Placeholder 2"/>
          <p:cNvSpPr>
            <a:spLocks noGrp="1"/>
          </p:cNvSpPr>
          <p:nvPr>
            <p:ph idx="1"/>
          </p:nvPr>
        </p:nvSpPr>
        <p:spPr>
          <a:xfrm>
            <a:off x="179512" y="764704"/>
            <a:ext cx="8856984" cy="5904656"/>
          </a:xfrm>
        </p:spPr>
        <p:txBody>
          <a:bodyPr>
            <a:normAutofit fontScale="92500"/>
          </a:bodyPr>
          <a:lstStyle/>
          <a:p>
            <a:r>
              <a:rPr lang="en-GB" sz="2800" dirty="0" smtClean="0"/>
              <a:t>Why we have chosen to present this subject to this audience</a:t>
            </a:r>
          </a:p>
          <a:p>
            <a:pPr lvl="1"/>
            <a:r>
              <a:rPr lang="en-GB" sz="2300" dirty="0" smtClean="0"/>
              <a:t>Need for expertise spanning natural science, engineering, economics and politics/diplomacy – all well represented here.</a:t>
            </a:r>
          </a:p>
          <a:p>
            <a:pPr lvl="1"/>
            <a:r>
              <a:rPr lang="en-GB" sz="2300" dirty="0" smtClean="0"/>
              <a:t>For a solution to the problem to be valid, the numbers have to add up. </a:t>
            </a:r>
          </a:p>
          <a:p>
            <a:pPr lvl="1"/>
            <a:r>
              <a:rPr lang="en-GB" sz="2300" dirty="0" smtClean="0"/>
              <a:t>To sustain momentum,  we must make demonstrable progress by 2030</a:t>
            </a:r>
          </a:p>
          <a:p>
            <a:pPr lvl="1"/>
            <a:r>
              <a:rPr lang="en-GB" sz="2300" dirty="0" smtClean="0"/>
              <a:t>If our generation fails to solve the problem, the consequences for the next generation could be dire.</a:t>
            </a:r>
          </a:p>
          <a:p>
            <a:r>
              <a:rPr lang="en-GB" sz="2800" dirty="0" smtClean="0"/>
              <a:t>What progress has our generation made/failed to make?</a:t>
            </a:r>
          </a:p>
          <a:p>
            <a:pPr lvl="1"/>
            <a:r>
              <a:rPr lang="en-GB" sz="2300" dirty="0" smtClean="0"/>
              <a:t>We have developed a number of potentially relevant energy supply systems, but all  have potential limitations or show-stoppers.</a:t>
            </a:r>
          </a:p>
          <a:p>
            <a:pPr lvl="1"/>
            <a:r>
              <a:rPr lang="en-GB" sz="2300" dirty="0" smtClean="0"/>
              <a:t>Fossil fuels have to be phased out fast, and renewables are intermittent</a:t>
            </a:r>
          </a:p>
          <a:p>
            <a:pPr lvl="1"/>
            <a:r>
              <a:rPr lang="en-GB" sz="2300" dirty="0" smtClean="0"/>
              <a:t>Our energy end-use solutions are mostly inefficient  &amp; need optimising</a:t>
            </a:r>
          </a:p>
          <a:p>
            <a:pPr lvl="1"/>
            <a:r>
              <a:rPr lang="en-GB" sz="2300" dirty="0" smtClean="0"/>
              <a:t>We are very resistant to changing our lifestyles </a:t>
            </a:r>
            <a:r>
              <a:rPr lang="en-GB" sz="2300" dirty="0" err="1" smtClean="0"/>
              <a:t>eg</a:t>
            </a:r>
            <a:r>
              <a:rPr lang="en-GB" sz="2300" dirty="0" smtClean="0"/>
              <a:t> transport, food</a:t>
            </a:r>
          </a:p>
          <a:p>
            <a:pPr lvl="1"/>
            <a:r>
              <a:rPr lang="en-GB" sz="2300" dirty="0" smtClean="0"/>
              <a:t>Our generation has been slow to recognise the urgency of the problem</a:t>
            </a:r>
          </a:p>
        </p:txBody>
      </p:sp>
    </p:spTree>
    <p:extLst>
      <p:ext uri="{BB962C8B-B14F-4D97-AF65-F5344CB8AC3E}">
        <p14:creationId xmlns:p14="http://schemas.microsoft.com/office/powerpoint/2010/main" val="3851918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Legal status of the Paris Agreement</a:t>
            </a:r>
            <a:endParaRPr lang="en-GB" dirty="0"/>
          </a:p>
        </p:txBody>
      </p:sp>
      <p:sp>
        <p:nvSpPr>
          <p:cNvPr id="3" name="Content Placeholder 2"/>
          <p:cNvSpPr>
            <a:spLocks noGrp="1"/>
          </p:cNvSpPr>
          <p:nvPr>
            <p:ph idx="1"/>
          </p:nvPr>
        </p:nvSpPr>
        <p:spPr>
          <a:xfrm>
            <a:off x="251520" y="980728"/>
            <a:ext cx="8892480" cy="5760640"/>
          </a:xfrm>
        </p:spPr>
        <p:txBody>
          <a:bodyPr>
            <a:normAutofit/>
          </a:bodyPr>
          <a:lstStyle/>
          <a:p>
            <a:r>
              <a:rPr lang="en-GB" sz="2300" dirty="0" smtClean="0"/>
              <a:t>One year ago, mankind took a genuinely global step to tackle the  problem</a:t>
            </a:r>
          </a:p>
          <a:p>
            <a:r>
              <a:rPr lang="en-GB" sz="2300" dirty="0" smtClean="0"/>
              <a:t>On 12 December 2015 </a:t>
            </a:r>
            <a:r>
              <a:rPr lang="en-GB" sz="2300" dirty="0"/>
              <a:t>the 195 Participant Countries meeting in Paris adopted by consensus </a:t>
            </a:r>
            <a:r>
              <a:rPr lang="en-GB" sz="2300" dirty="0" smtClean="0"/>
              <a:t>the United Nations COP21 Climate Change Agreement </a:t>
            </a:r>
          </a:p>
          <a:p>
            <a:r>
              <a:rPr lang="en-GB" sz="2300" dirty="0" smtClean="0"/>
              <a:t>The Agreement</a:t>
            </a:r>
            <a:r>
              <a:rPr lang="en-GB" sz="2300" dirty="0"/>
              <a:t> </a:t>
            </a:r>
            <a:r>
              <a:rPr lang="en-GB" sz="2300" dirty="0" smtClean="0"/>
              <a:t> was opened for signature on 22 April 2016, and by now 197 </a:t>
            </a:r>
            <a:r>
              <a:rPr lang="en-GB" sz="2300" dirty="0"/>
              <a:t>Parties to the Convention had signed the Agreement </a:t>
            </a:r>
            <a:r>
              <a:rPr lang="en-GB" sz="2300" dirty="0" smtClean="0"/>
              <a:t> (</a:t>
            </a:r>
            <a:r>
              <a:rPr lang="en-GB" sz="2300" dirty="0" err="1" smtClean="0"/>
              <a:t>ie</a:t>
            </a:r>
            <a:r>
              <a:rPr lang="en-GB" sz="2300" dirty="0" smtClean="0"/>
              <a:t> all but 4 of the UN members) and </a:t>
            </a:r>
            <a:r>
              <a:rPr lang="en-GB" sz="2300" dirty="0"/>
              <a:t>100 Parties </a:t>
            </a:r>
            <a:r>
              <a:rPr lang="en-GB" sz="2300" dirty="0" smtClean="0"/>
              <a:t>have </a:t>
            </a:r>
            <a:r>
              <a:rPr lang="en-GB" sz="2300" dirty="0"/>
              <a:t>ratified it </a:t>
            </a:r>
            <a:r>
              <a:rPr lang="en-GB" sz="2300" dirty="0" smtClean="0"/>
              <a:t>(the UK has not yet done so, but has promised to ratify by the end of 2016). So it has recently entered </a:t>
            </a:r>
            <a:r>
              <a:rPr lang="en-GB" sz="2300" dirty="0"/>
              <a:t>into </a:t>
            </a:r>
            <a:r>
              <a:rPr lang="en-GB" sz="2300" dirty="0" smtClean="0"/>
              <a:t>force. </a:t>
            </a:r>
          </a:p>
          <a:p>
            <a:r>
              <a:rPr lang="en-GB" sz="2300" dirty="0" smtClean="0"/>
              <a:t>Each signatory is expected to propose its ‘Nationally-determined contribution’ to the agreed global emissions target, and to report/revise  its achievement </a:t>
            </a:r>
            <a:r>
              <a:rPr lang="en-GB" sz="2300" dirty="0" err="1" smtClean="0"/>
              <a:t>quinquennially</a:t>
            </a:r>
            <a:r>
              <a:rPr lang="en-GB" sz="2300" dirty="0" smtClean="0"/>
              <a:t>.</a:t>
            </a:r>
          </a:p>
          <a:p>
            <a:r>
              <a:rPr lang="en-GB" sz="2300" b="1" dirty="0" smtClean="0">
                <a:solidFill>
                  <a:srgbClr val="FF0000"/>
                </a:solidFill>
              </a:rPr>
              <a:t>But how many of its signatories really understood what it meant?</a:t>
            </a:r>
            <a:endParaRPr lang="en-GB" sz="2300" b="1" dirty="0">
              <a:solidFill>
                <a:srgbClr val="FF0000"/>
              </a:solidFill>
            </a:endParaRPr>
          </a:p>
        </p:txBody>
      </p:sp>
    </p:spTree>
    <p:extLst>
      <p:ext uri="{BB962C8B-B14F-4D97-AF65-F5344CB8AC3E}">
        <p14:creationId xmlns:p14="http://schemas.microsoft.com/office/powerpoint/2010/main" val="1760284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24744"/>
          </a:xfrm>
        </p:spPr>
        <p:txBody>
          <a:bodyPr>
            <a:normAutofit/>
          </a:bodyPr>
          <a:lstStyle/>
          <a:p>
            <a:r>
              <a:rPr lang="en-GB" sz="3600" dirty="0" smtClean="0"/>
              <a:t>What is missing from the Paris Agreement?</a:t>
            </a:r>
            <a:endParaRPr lang="en-GB" sz="3600" dirty="0"/>
          </a:p>
        </p:txBody>
      </p:sp>
      <p:sp>
        <p:nvSpPr>
          <p:cNvPr id="3" name="Content Placeholder 2"/>
          <p:cNvSpPr>
            <a:spLocks noGrp="1"/>
          </p:cNvSpPr>
          <p:nvPr>
            <p:ph idx="1"/>
          </p:nvPr>
        </p:nvSpPr>
        <p:spPr>
          <a:xfrm>
            <a:off x="287016" y="764704"/>
            <a:ext cx="8856984" cy="5904656"/>
          </a:xfrm>
        </p:spPr>
        <p:txBody>
          <a:bodyPr>
            <a:noAutofit/>
          </a:bodyPr>
          <a:lstStyle/>
          <a:p>
            <a:pPr marL="0" indent="0">
              <a:buNone/>
            </a:pPr>
            <a:r>
              <a:rPr lang="en-GB" sz="2000" dirty="0" smtClean="0"/>
              <a:t>The Agreement lacks:</a:t>
            </a:r>
          </a:p>
          <a:p>
            <a:r>
              <a:rPr lang="en-GB" sz="2000" dirty="0" smtClean="0"/>
              <a:t>Baseline data defining the meaning of “pre-industrial levels”</a:t>
            </a:r>
          </a:p>
          <a:p>
            <a:r>
              <a:rPr lang="en-GB" sz="2000" dirty="0" smtClean="0"/>
              <a:t>A timetable for reaching stability at a rise level “well below 2 </a:t>
            </a:r>
            <a:r>
              <a:rPr lang="en-GB" sz="2000" baseline="30000" dirty="0" smtClean="0"/>
              <a:t>0</a:t>
            </a:r>
            <a:r>
              <a:rPr lang="en-GB" sz="2000" dirty="0" smtClean="0"/>
              <a:t>C”</a:t>
            </a:r>
          </a:p>
          <a:p>
            <a:r>
              <a:rPr lang="en-GB" sz="2000" dirty="0" smtClean="0"/>
              <a:t>A list of the relevant Greenhouse Gases (GHGs) </a:t>
            </a:r>
          </a:p>
          <a:p>
            <a:r>
              <a:rPr lang="en-GB" sz="2000" dirty="0" smtClean="0"/>
              <a:t>A procedure for estimating future temperature rises from cumulative GHG emissions</a:t>
            </a:r>
          </a:p>
          <a:p>
            <a:r>
              <a:rPr lang="en-GB" sz="2000" dirty="0" smtClean="0"/>
              <a:t>Sufficient clarity in its distinction between the obligations of  ‘developed’ and ‘developing’ nations</a:t>
            </a:r>
          </a:p>
          <a:p>
            <a:pPr marL="0" indent="0">
              <a:buNone/>
            </a:pPr>
            <a:r>
              <a:rPr lang="en-GB" sz="2000" dirty="0" smtClean="0"/>
              <a:t>The Conference of the Parties (COP) (and the Ad Hoc Working Group set up by it) need to have rules of procedure governing the process by which they aggregate “Nationally Determined Contributions(NDCs)’’ submitted by the Parties into a “synthesis report”, so that they can then advise the Parties on how their NDCs need modification to enable aggregated emissions to meet the Paris temperature target.</a:t>
            </a:r>
            <a:endParaRPr lang="en-GB" sz="2000" dirty="0"/>
          </a:p>
          <a:p>
            <a:pPr marL="0" indent="0">
              <a:buNone/>
            </a:pPr>
            <a:r>
              <a:rPr lang="en-GB" sz="2000" dirty="0" smtClean="0"/>
              <a:t>The whole process needs to have a sufficiently strong scientific and technological input </a:t>
            </a:r>
          </a:p>
          <a:p>
            <a:pPr marL="0" indent="0">
              <a:buNone/>
            </a:pPr>
            <a:r>
              <a:rPr lang="en-GB" sz="2000" dirty="0" smtClean="0"/>
              <a:t>This paper, presented by members of the European Physical Society Energy Group, and of British Pugwash, seeks to make a contribution to this input.</a:t>
            </a:r>
          </a:p>
        </p:txBody>
      </p:sp>
    </p:spTree>
    <p:extLst>
      <p:ext uri="{BB962C8B-B14F-4D97-AF65-F5344CB8AC3E}">
        <p14:creationId xmlns:p14="http://schemas.microsoft.com/office/powerpoint/2010/main" val="1244644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936104"/>
          </a:xfrm>
        </p:spPr>
        <p:txBody>
          <a:bodyPr>
            <a:noAutofit/>
          </a:bodyPr>
          <a:lstStyle/>
          <a:p>
            <a:r>
              <a:rPr lang="en-GB" sz="3200" dirty="0" smtClean="0"/>
              <a:t>Some significant international inputs to the subject</a:t>
            </a:r>
            <a:endParaRPr lang="en-GB" sz="3200" dirty="0"/>
          </a:p>
        </p:txBody>
      </p:sp>
      <p:sp>
        <p:nvSpPr>
          <p:cNvPr id="3" name="Content Placeholder 2"/>
          <p:cNvSpPr>
            <a:spLocks noGrp="1"/>
          </p:cNvSpPr>
          <p:nvPr>
            <p:ph idx="1"/>
          </p:nvPr>
        </p:nvSpPr>
        <p:spPr>
          <a:xfrm>
            <a:off x="107504" y="908720"/>
            <a:ext cx="8856984" cy="5904656"/>
          </a:xfrm>
        </p:spPr>
        <p:txBody>
          <a:bodyPr>
            <a:normAutofit fontScale="92500" lnSpcReduction="10000"/>
          </a:bodyPr>
          <a:lstStyle/>
          <a:p>
            <a:r>
              <a:rPr lang="en-GB" sz="2000" dirty="0" smtClean="0"/>
              <a:t>The Intergovernmental Panel on Climate Change (IPCC): reports 1990-2014</a:t>
            </a:r>
          </a:p>
          <a:p>
            <a:r>
              <a:rPr lang="en-GB" sz="2000" dirty="0" smtClean="0"/>
              <a:t>The UK Energy Policy Review 1992</a:t>
            </a:r>
          </a:p>
          <a:p>
            <a:r>
              <a:rPr lang="en-GB" sz="2000" dirty="0" smtClean="0"/>
              <a:t>The Stern review on the economics of climate change 2006</a:t>
            </a:r>
          </a:p>
          <a:p>
            <a:r>
              <a:rPr lang="en-GB" sz="2000" dirty="0" smtClean="0"/>
              <a:t>UK White papers on Nuclear Power and the Climate Change Bill (2008)</a:t>
            </a:r>
          </a:p>
          <a:p>
            <a:r>
              <a:rPr lang="en-GB" sz="2000" dirty="0" smtClean="0"/>
              <a:t>The UK Department of Energy &amp; Climate Change (DECC) ‘Pathways to 2050’ – a public domain software package enabling the user to design UK energy pathways</a:t>
            </a:r>
            <a:endParaRPr lang="en-GB" sz="2000" dirty="0"/>
          </a:p>
          <a:p>
            <a:r>
              <a:rPr lang="en-GB" sz="2000" dirty="0" smtClean="0"/>
              <a:t>The EU Treaty of Lisbon (2009)</a:t>
            </a:r>
          </a:p>
          <a:p>
            <a:r>
              <a:rPr lang="en-GB" sz="2000" dirty="0" err="1" smtClean="0"/>
              <a:t>Energiewende</a:t>
            </a:r>
            <a:r>
              <a:rPr lang="en-GB" sz="2000" dirty="0" smtClean="0"/>
              <a:t>: “Energy Concept for </a:t>
            </a:r>
            <a:r>
              <a:rPr lang="en-GB" sz="2000" dirty="0"/>
              <a:t>an Environmentally Sound, </a:t>
            </a:r>
            <a:r>
              <a:rPr lang="en-GB" sz="2000" dirty="0" smtClean="0"/>
              <a:t>Reliable and </a:t>
            </a:r>
            <a:r>
              <a:rPr lang="en-GB" sz="2000" dirty="0"/>
              <a:t>Affordable Energy </a:t>
            </a:r>
            <a:r>
              <a:rPr lang="en-GB" sz="2000" dirty="0" smtClean="0"/>
              <a:t>Supply” published by the German Government in  Sept </a:t>
            </a:r>
            <a:r>
              <a:rPr lang="en-GB" sz="2000" dirty="0"/>
              <a:t>2010</a:t>
            </a:r>
          </a:p>
          <a:p>
            <a:r>
              <a:rPr lang="en-GB" sz="2000" dirty="0" smtClean="0"/>
              <a:t>The EU Energy Road Map 2050 (2011)</a:t>
            </a:r>
          </a:p>
          <a:p>
            <a:r>
              <a:rPr lang="en-GB" sz="2000" dirty="0" smtClean="0"/>
              <a:t>British Pugwash ‘Pathways to 2050’: three possible </a:t>
            </a:r>
            <a:r>
              <a:rPr lang="en-GB" sz="2000" u="sng" dirty="0" smtClean="0"/>
              <a:t>UK energy </a:t>
            </a:r>
            <a:r>
              <a:rPr lang="en-GB" sz="2000" dirty="0" smtClean="0"/>
              <a:t>strategies Feb 2013</a:t>
            </a:r>
          </a:p>
          <a:p>
            <a:r>
              <a:rPr lang="en-GB" sz="2000" dirty="0" smtClean="0"/>
              <a:t>The EU Policy Framework for Climate &amp; Energy for 2020-2030 (Jan 2014) </a:t>
            </a:r>
          </a:p>
          <a:p>
            <a:r>
              <a:rPr lang="en-GB" sz="2000" dirty="0" smtClean="0"/>
              <a:t>The position of the Energy Group of the European Physical Society: Nature 2015</a:t>
            </a:r>
          </a:p>
          <a:p>
            <a:r>
              <a:rPr lang="en-GB" sz="2000" dirty="0" smtClean="0"/>
              <a:t>“The DECC Global Calculator”: </a:t>
            </a:r>
            <a:r>
              <a:rPr lang="en-GB" sz="2000" dirty="0"/>
              <a:t>a public domain software package enabling the user to design </a:t>
            </a:r>
            <a:r>
              <a:rPr lang="en-GB" sz="2000" u="sng" dirty="0" smtClean="0"/>
              <a:t>global</a:t>
            </a:r>
            <a:r>
              <a:rPr lang="en-GB" sz="2000" dirty="0" smtClean="0"/>
              <a:t> energy pathways. This package was designed by an international team led by the UK DECC, and is the basis of the present paper.</a:t>
            </a:r>
          </a:p>
          <a:p>
            <a:r>
              <a:rPr lang="en-GB" sz="2000" dirty="0" smtClean="0"/>
              <a:t>“Climate Change and the DECC Global Calculator”: a user guide made available on the British Pugwash website in 2015, giving examples of High Nuclear, High Renewable and Intermediate Pathways</a:t>
            </a:r>
            <a:endParaRPr lang="en-GB" sz="2000" dirty="0"/>
          </a:p>
          <a:p>
            <a:endParaRPr lang="en-GB" sz="2000" dirty="0" smtClean="0"/>
          </a:p>
          <a:p>
            <a:endParaRPr lang="en-GB" sz="2000" dirty="0"/>
          </a:p>
        </p:txBody>
      </p:sp>
    </p:spTree>
    <p:extLst>
      <p:ext uri="{BB962C8B-B14F-4D97-AF65-F5344CB8AC3E}">
        <p14:creationId xmlns:p14="http://schemas.microsoft.com/office/powerpoint/2010/main" val="114636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Commentary on the story so far</a:t>
            </a:r>
            <a:endParaRPr lang="en-GB" dirty="0"/>
          </a:p>
        </p:txBody>
      </p:sp>
      <p:sp>
        <p:nvSpPr>
          <p:cNvPr id="3" name="Content Placeholder 2"/>
          <p:cNvSpPr>
            <a:spLocks noGrp="1"/>
          </p:cNvSpPr>
          <p:nvPr>
            <p:ph idx="1"/>
          </p:nvPr>
        </p:nvSpPr>
        <p:spPr>
          <a:xfrm>
            <a:off x="179512" y="1196752"/>
            <a:ext cx="8856984" cy="5328592"/>
          </a:xfrm>
        </p:spPr>
        <p:txBody>
          <a:bodyPr>
            <a:normAutofit fontScale="92500" lnSpcReduction="10000"/>
          </a:bodyPr>
          <a:lstStyle/>
          <a:p>
            <a:r>
              <a:rPr lang="en-GB" sz="2000" dirty="0" smtClean="0"/>
              <a:t>The IPCC has given  vital ongoing leadership on the underlying science, and on the evidence that global warming is a reality that needs urgent attention.</a:t>
            </a:r>
          </a:p>
          <a:p>
            <a:r>
              <a:rPr lang="en-GB" sz="2000" dirty="0" smtClean="0"/>
              <a:t>The UK has given valuable leadership by providing software tools that generate numbers to underpin valid global energy policy options. Sadly, it has not itself managed to sustain any energy policy for long enough to enjoy the benefits.</a:t>
            </a:r>
          </a:p>
          <a:p>
            <a:r>
              <a:rPr lang="en-GB" sz="2000" dirty="0" smtClean="0"/>
              <a:t>Germany has over-reacted to Fukushima, and has sustained its </a:t>
            </a:r>
            <a:r>
              <a:rPr lang="en-GB" sz="2000" dirty="0" err="1"/>
              <a:t>E</a:t>
            </a:r>
            <a:r>
              <a:rPr lang="en-GB" sz="2000" dirty="0" err="1" smtClean="0"/>
              <a:t>nergiewende</a:t>
            </a:r>
            <a:r>
              <a:rPr lang="en-GB" sz="2000" dirty="0" smtClean="0"/>
              <a:t> policy to the neglect of its implications for the national economy &amp; energy costs. It is making a very large investment in renewables, but well before solutions on the required scale and cost have become available to tackle renewable intermittency.</a:t>
            </a:r>
          </a:p>
          <a:p>
            <a:r>
              <a:rPr lang="en-GB" sz="2000" dirty="0" smtClean="0"/>
              <a:t>The EU needs to make more realistic economic and technical assessments of its energy policy. For example, in the past 20 years Germany has spent ~</a:t>
            </a:r>
            <a:r>
              <a:rPr lang="en-GB" sz="2000" dirty="0"/>
              <a:t>€10</a:t>
            </a:r>
            <a:r>
              <a:rPr lang="en-GB" sz="2000" baseline="30000" dirty="0"/>
              <a:t>12</a:t>
            </a:r>
            <a:r>
              <a:rPr lang="en-GB" sz="2000" dirty="0"/>
              <a:t> </a:t>
            </a:r>
            <a:r>
              <a:rPr lang="en-GB" sz="2000" dirty="0" smtClean="0"/>
              <a:t>on renewables with nearly no benefit in total </a:t>
            </a:r>
            <a:r>
              <a:rPr lang="en-GB" sz="2000" dirty="0"/>
              <a:t>CO</a:t>
            </a:r>
            <a:r>
              <a:rPr lang="en-GB" sz="2000" baseline="-25000" dirty="0"/>
              <a:t>2 </a:t>
            </a:r>
            <a:r>
              <a:rPr lang="en-GB" sz="2000" dirty="0" smtClean="0"/>
              <a:t>output. </a:t>
            </a:r>
            <a:endParaRPr lang="en-GB" sz="2000" dirty="0"/>
          </a:p>
          <a:p>
            <a:r>
              <a:rPr lang="en-GB" sz="2000" dirty="0" smtClean="0"/>
              <a:t>No European country is currently putting large resources into Carbon Capture &amp; Storage.</a:t>
            </a:r>
          </a:p>
          <a:p>
            <a:r>
              <a:rPr lang="en-GB" sz="2000" dirty="0" smtClean="0"/>
              <a:t>The DECC Global Calculator has become available at exactly the right time to explore pathways which can allow the world to meet the Paris targets. Unfortunately it is not quite sufficiently user-friendly to make such explorations easy for the lay user. This paper seeks to assist in this process.</a:t>
            </a:r>
            <a:endParaRPr lang="en-GB" sz="2000" dirty="0"/>
          </a:p>
        </p:txBody>
      </p:sp>
    </p:spTree>
    <p:extLst>
      <p:ext uri="{BB962C8B-B14F-4D97-AF65-F5344CB8AC3E}">
        <p14:creationId xmlns:p14="http://schemas.microsoft.com/office/powerpoint/2010/main" val="1375673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445624" cy="576064"/>
          </a:xfrm>
        </p:spPr>
        <p:txBody>
          <a:bodyPr>
            <a:noAutofit/>
          </a:bodyPr>
          <a:lstStyle/>
          <a:p>
            <a:r>
              <a:rPr lang="en-GB" sz="3200" b="1" dirty="0" smtClean="0"/>
              <a:t>The </a:t>
            </a:r>
            <a:r>
              <a:rPr lang="en-GB" sz="3200" b="1" dirty="0"/>
              <a:t>DECC Global </a:t>
            </a:r>
            <a:r>
              <a:rPr lang="en-GB" sz="3200" b="1" dirty="0" smtClean="0"/>
              <a:t>Calculator I</a:t>
            </a:r>
            <a:endParaRPr lang="en-GB" sz="3200" b="1" dirty="0"/>
          </a:p>
        </p:txBody>
      </p:sp>
      <p:sp>
        <p:nvSpPr>
          <p:cNvPr id="3" name="Content Placeholder 2"/>
          <p:cNvSpPr>
            <a:spLocks noGrp="1"/>
          </p:cNvSpPr>
          <p:nvPr>
            <p:ph idx="1"/>
          </p:nvPr>
        </p:nvSpPr>
        <p:spPr>
          <a:xfrm>
            <a:off x="179512" y="692696"/>
            <a:ext cx="8784976" cy="5832648"/>
          </a:xfrm>
        </p:spPr>
        <p:txBody>
          <a:bodyPr>
            <a:normAutofit fontScale="77500" lnSpcReduction="20000"/>
          </a:bodyPr>
          <a:lstStyle/>
          <a:p>
            <a:r>
              <a:rPr lang="en-GB" dirty="0" smtClean="0"/>
              <a:t>The </a:t>
            </a:r>
            <a:r>
              <a:rPr lang="en-GB" dirty="0"/>
              <a:t>DECC Global </a:t>
            </a:r>
            <a:r>
              <a:rPr lang="en-GB" dirty="0" smtClean="0"/>
              <a:t>Calculator is a public-domain software </a:t>
            </a:r>
            <a:r>
              <a:rPr lang="en-GB" dirty="0"/>
              <a:t>package, which was developed by an international consortium led by the UK Department of Energy &amp; Climate Change (DECC), and was put on their website in 2013. </a:t>
            </a:r>
            <a:r>
              <a:rPr lang="en-GB" dirty="0" smtClean="0"/>
              <a:t>Its objective is to give </a:t>
            </a:r>
            <a:r>
              <a:rPr lang="en-GB" dirty="0"/>
              <a:t>users a tool to devise strategies for mitigating anthropogenic climate change, so </a:t>
            </a:r>
            <a:r>
              <a:rPr lang="en-GB" dirty="0" smtClean="0"/>
              <a:t>that they can provide </a:t>
            </a:r>
            <a:r>
              <a:rPr lang="en-GB" dirty="0"/>
              <a:t>guidance to </a:t>
            </a:r>
            <a:r>
              <a:rPr lang="en-GB" dirty="0" smtClean="0"/>
              <a:t>policy-makers on feasible options.</a:t>
            </a:r>
            <a:endParaRPr lang="en-GB" dirty="0"/>
          </a:p>
          <a:p>
            <a:r>
              <a:rPr lang="en-GB" dirty="0"/>
              <a:t>The user is invited to specify values for about 50 parameters (the so-called ‘levers’) which define a global energy supply and demand system. The software then computes its global emissions of GHGs on an annual basis, starting from pre-industrial times, and going up to 2050, using the best available scientific and technical data, and then extrapolates these up to 2100 using a well-defined, but inevitably less precise algorithm.</a:t>
            </a:r>
          </a:p>
          <a:p>
            <a:r>
              <a:rPr lang="en-GB" dirty="0"/>
              <a:t>The package then uses the most recent guidance from the </a:t>
            </a:r>
            <a:r>
              <a:rPr lang="en-GB" dirty="0" smtClean="0"/>
              <a:t>IPCC </a:t>
            </a:r>
            <a:r>
              <a:rPr lang="en-GB" dirty="0"/>
              <a:t>to forecast the probable resulting global average surface temperature rise from pre-industrial times up to 2100.</a:t>
            </a:r>
          </a:p>
          <a:p>
            <a:endParaRPr lang="en-GB" dirty="0">
              <a:latin typeface="Calibri" panose="020F0502020204030204" pitchFamily="34" charset="0"/>
            </a:endParaRPr>
          </a:p>
          <a:p>
            <a:endParaRPr lang="en-GB" dirty="0"/>
          </a:p>
          <a:p>
            <a:endParaRPr lang="en-GB" dirty="0"/>
          </a:p>
        </p:txBody>
      </p:sp>
    </p:spTree>
    <p:extLst>
      <p:ext uri="{BB962C8B-B14F-4D97-AF65-F5344CB8AC3E}">
        <p14:creationId xmlns:p14="http://schemas.microsoft.com/office/powerpoint/2010/main" val="2792579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496944" cy="908720"/>
          </a:xfrm>
        </p:spPr>
        <p:txBody>
          <a:bodyPr>
            <a:normAutofit/>
          </a:bodyPr>
          <a:lstStyle/>
          <a:p>
            <a:r>
              <a:rPr lang="en-GB" sz="3200" b="1" dirty="0" smtClean="0"/>
              <a:t>The </a:t>
            </a:r>
            <a:r>
              <a:rPr lang="en-GB" sz="3200" b="1" dirty="0"/>
              <a:t>DECC Global </a:t>
            </a:r>
            <a:r>
              <a:rPr lang="en-GB" sz="3200" b="1" dirty="0" smtClean="0"/>
              <a:t>Calculator II</a:t>
            </a:r>
            <a:endParaRPr lang="en-GB" sz="3200" dirty="0"/>
          </a:p>
        </p:txBody>
      </p:sp>
      <p:sp>
        <p:nvSpPr>
          <p:cNvPr id="3" name="Content Placeholder 2"/>
          <p:cNvSpPr>
            <a:spLocks noGrp="1"/>
          </p:cNvSpPr>
          <p:nvPr>
            <p:ph idx="1"/>
          </p:nvPr>
        </p:nvSpPr>
        <p:spPr>
          <a:xfrm>
            <a:off x="179512" y="692696"/>
            <a:ext cx="8784976" cy="6048672"/>
          </a:xfrm>
        </p:spPr>
        <p:txBody>
          <a:bodyPr>
            <a:noAutofit/>
          </a:bodyPr>
          <a:lstStyle/>
          <a:p>
            <a:r>
              <a:rPr lang="en-GB" sz="2000" dirty="0"/>
              <a:t>The DECC package also reports the lever values proposed by 26 expert organisations, each suggesting one possible ‘pathway’ which the international community might take. In a previous paper (</a:t>
            </a:r>
            <a:r>
              <a:rPr lang="en-GB" sz="2000" dirty="0" smtClean="0"/>
              <a:t>see </a:t>
            </a:r>
            <a:r>
              <a:rPr lang="en-GB" sz="2000" dirty="0"/>
              <a:t>the last bullet </a:t>
            </a:r>
            <a:r>
              <a:rPr lang="en-GB" sz="2000" dirty="0" smtClean="0"/>
              <a:t> of slide </a:t>
            </a:r>
            <a:r>
              <a:rPr lang="en-GB" sz="2000" dirty="0"/>
              <a:t>5) we analysed the outputs provided by the Global Calculator for each of the 26 ‘example’ pathways, and tabulated the main components of the primary energy supply,  final energy </a:t>
            </a:r>
            <a:r>
              <a:rPr lang="en-GB" sz="2000" dirty="0" smtClean="0"/>
              <a:t>demand, emissions and temperature rise </a:t>
            </a:r>
            <a:r>
              <a:rPr lang="en-GB" sz="2000" dirty="0"/>
              <a:t>for each pathway. We found that very few of these example pathways  in fact lead to a temperature rise by 2100 of less than 2</a:t>
            </a:r>
            <a:r>
              <a:rPr lang="en-GB" sz="2000" baseline="30000" dirty="0"/>
              <a:t>0</a:t>
            </a:r>
            <a:r>
              <a:rPr lang="en-GB" sz="2000" dirty="0"/>
              <a:t>C.  </a:t>
            </a:r>
            <a:r>
              <a:rPr lang="en-GB" sz="2000" dirty="0" smtClean="0"/>
              <a:t>Over half exceeded 2.3 </a:t>
            </a:r>
            <a:r>
              <a:rPr lang="en-GB" sz="2000" baseline="30000" dirty="0" smtClean="0"/>
              <a:t>0</a:t>
            </a:r>
            <a:r>
              <a:rPr lang="en-GB" sz="2000" dirty="0" smtClean="0"/>
              <a:t>C and 10 exceeded 2.5 </a:t>
            </a:r>
            <a:r>
              <a:rPr lang="en-GB" sz="2000" baseline="30000" dirty="0" smtClean="0"/>
              <a:t>0</a:t>
            </a:r>
            <a:r>
              <a:rPr lang="en-GB" sz="2000" dirty="0" smtClean="0"/>
              <a:t>C.</a:t>
            </a:r>
          </a:p>
          <a:p>
            <a:r>
              <a:rPr lang="en-GB" sz="2000" dirty="0" smtClean="0"/>
              <a:t>To see whether the Calculator could give Paris-compatible results, we took three of the DECC example </a:t>
            </a:r>
            <a:r>
              <a:rPr lang="en-GB" sz="2000" dirty="0"/>
              <a:t>pathways (WNA Allegro,  CLIMACT and </a:t>
            </a:r>
            <a:r>
              <a:rPr lang="en-GB" sz="2000" dirty="0" smtClean="0"/>
              <a:t>ICEPT) as starting points for our exploration of the parameter space. These pathways represent three </a:t>
            </a:r>
            <a:r>
              <a:rPr lang="en-GB" sz="2000" dirty="0"/>
              <a:t>broadly different global energy strategies – ‘High Nuclear’, ‘High Renewable’ and ‘Intermediate’ </a:t>
            </a:r>
            <a:r>
              <a:rPr lang="en-GB" sz="2000" dirty="0" smtClean="0"/>
              <a:t>(the </a:t>
            </a:r>
            <a:r>
              <a:rPr lang="en-GB" sz="2000" dirty="0"/>
              <a:t>last of </a:t>
            </a:r>
            <a:r>
              <a:rPr lang="en-GB" sz="2000" dirty="0" smtClean="0"/>
              <a:t>which also includes </a:t>
            </a:r>
            <a:r>
              <a:rPr lang="en-GB" sz="2000" dirty="0"/>
              <a:t>a reasonably large amount of Carbon Capture &amp; </a:t>
            </a:r>
            <a:r>
              <a:rPr lang="en-GB" sz="2000" dirty="0" smtClean="0"/>
              <a:t>Storage). We then attempted to ‘fine-tune’ each of these baseline pathways, varying one (or at most two) lever values at a time. In each case, we selected levers which seemed to offer a promising reduction in its contribution to cumulative emissions for that pathway.</a:t>
            </a:r>
            <a:endParaRPr lang="en-GB" sz="2000" dirty="0"/>
          </a:p>
          <a:p>
            <a:endParaRPr lang="en-GB" sz="2100" dirty="0"/>
          </a:p>
        </p:txBody>
      </p:sp>
    </p:spTree>
    <p:extLst>
      <p:ext uri="{BB962C8B-B14F-4D97-AF65-F5344CB8AC3E}">
        <p14:creationId xmlns:p14="http://schemas.microsoft.com/office/powerpoint/2010/main" val="2261897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7262</Words>
  <Application>Microsoft Office PowerPoint</Application>
  <PresentationFormat>On-screen Show (4:3)</PresentationFormat>
  <Paragraphs>889</Paragraphs>
  <Slides>26</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Worksheet</vt:lpstr>
      <vt:lpstr>PowerPoint Presentation</vt:lpstr>
      <vt:lpstr>Global Energy Strategies with low temperature rises</vt:lpstr>
      <vt:lpstr>Climate change and global mitigation strategies</vt:lpstr>
      <vt:lpstr>Legal status of the Paris Agreement</vt:lpstr>
      <vt:lpstr>What is missing from the Paris Agreement?</vt:lpstr>
      <vt:lpstr>Some significant international inputs to the subject</vt:lpstr>
      <vt:lpstr>Commentary on the story so far</vt:lpstr>
      <vt:lpstr>The DECC Global Calculator I</vt:lpstr>
      <vt:lpstr>The DECC Global Calculator II</vt:lpstr>
      <vt:lpstr>The DECC Global Calculator III</vt:lpstr>
      <vt:lpstr>The DECC Global Calculator IV</vt:lpstr>
      <vt:lpstr>Outputs of forecasts commissioned by IPCC from a range of independent climate models using specified emissions from 2005 to 2050</vt:lpstr>
      <vt:lpstr>PowerPoint Presentation</vt:lpstr>
      <vt:lpstr>Commentary</vt:lpstr>
      <vt:lpstr>Exploration of the Global Calculator parameter space I</vt:lpstr>
      <vt:lpstr>Sankey diagram for HN baseline These diagrams illustrate the complexity of the energy flow from source to end use, and quantify the role of electrification and energy losses between source and end-use.</vt:lpstr>
      <vt:lpstr>Exploration of the Global Calculator parameter space II</vt:lpstr>
      <vt:lpstr>Exploration of the Global Calculator parameter space III</vt:lpstr>
      <vt:lpstr>Exploration of the Global Calculator parameter space IV</vt:lpstr>
      <vt:lpstr>The meanings of high integral lever values</vt:lpstr>
      <vt:lpstr>PowerPoint Presentation</vt:lpstr>
      <vt:lpstr>Commentary on the significance of the high integral lever values chosen</vt:lpstr>
      <vt:lpstr>Commentary on the DECC Temperature rise calculations I</vt:lpstr>
      <vt:lpstr>Commentary on the DECC Temperature rise calculations II</vt:lpstr>
      <vt:lpstr>Summary and Conclusions I</vt:lpstr>
      <vt:lpstr>Summary and Conclusions II</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dc:creator>
  <cp:lastModifiedBy>Christopher</cp:lastModifiedBy>
  <cp:revision>37</cp:revision>
  <dcterms:created xsi:type="dcterms:W3CDTF">2016-11-19T08:52:05Z</dcterms:created>
  <dcterms:modified xsi:type="dcterms:W3CDTF">2016-11-23T11:09:28Z</dcterms:modified>
</cp:coreProperties>
</file>